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Vu" initials="HV" lastIdx="1" clrIdx="0">
    <p:extLst>
      <p:ext uri="{19B8F6BF-5375-455C-9EA6-DF929625EA0E}">
        <p15:presenceInfo xmlns:p15="http://schemas.microsoft.com/office/powerpoint/2012/main" userId="Huyen V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0"/>
    <a:srgbClr val="EC1E28"/>
    <a:srgbClr val="FFFFFF"/>
    <a:srgbClr val="6A1E68"/>
    <a:srgbClr val="DB5E26"/>
    <a:srgbClr val="8B2B7A"/>
    <a:srgbClr val="DD8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1" d="100"/>
          <a:sy n="61" d="100"/>
        </p:scale>
        <p:origin x="25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0197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974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23417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2/6/2022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71564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DED01AB-636C-4E5E-9B06-8866A4FB4445}" type="datetimeFigureOut">
              <a:rPr lang="el-GR" smtClean="0"/>
              <a:t>2/6/2022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126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DED01AB-636C-4E5E-9B06-8866A4FB4445}" type="datetimeFigureOut">
              <a:rPr lang="el-GR" smtClean="0"/>
              <a:t>2/6/2022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41762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DED01AB-636C-4E5E-9B06-8866A4FB4445}" type="datetimeFigureOut">
              <a:rPr lang="el-GR" smtClean="0"/>
              <a:t>2/6/2022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30140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ED01AB-636C-4E5E-9B06-8866A4FB4445}" type="datetimeFigureOut">
              <a:rPr lang="el-GR" smtClean="0"/>
              <a:t>2/6/2022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33836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01AB-636C-4E5E-9B06-8866A4FB4445}" type="datetimeFigureOut">
              <a:rPr lang="el-GR" smtClean="0"/>
              <a:t>2/6/2022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4239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2/6/2022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5451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2/6/2022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3702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ED01AB-636C-4E5E-9B06-8866A4FB4445}" type="datetimeFigureOut">
              <a:rPr lang="el-GR" smtClean="0"/>
              <a:t>2/6/2022</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E0C08D-CE28-4722-BECE-31ABE86190FD}" type="slidenum">
              <a:rPr lang="el-GR" smtClean="0"/>
              <a:t>‹#›</a:t>
            </a:fld>
            <a:endParaRPr lang="el-GR"/>
          </a:p>
        </p:txBody>
      </p:sp>
    </p:spTree>
    <p:extLst>
      <p:ext uri="{BB962C8B-B14F-4D97-AF65-F5344CB8AC3E}">
        <p14:creationId xmlns:p14="http://schemas.microsoft.com/office/powerpoint/2010/main" val="8388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tiff"/><Relationship Id="rId3" Type="http://schemas.openxmlformats.org/officeDocument/2006/relationships/image" Target="../media/image4.png"/><Relationship Id="rId7" Type="http://schemas.openxmlformats.org/officeDocument/2006/relationships/hyperlink" Target="https://www.facebook.com/Feinamc-111534577832106" TargetMode="External"/><Relationship Id="rId12" Type="http://schemas.openxmlformats.org/officeDocument/2006/relationships/image" Target="../media/image10.jpeg"/><Relationship Id="rId2" Type="http://schemas.openxmlformats.org/officeDocument/2006/relationships/hyperlink" Target="https://feinamc.eu/" TargetMode="Externa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9.png"/><Relationship Id="rId5" Type="http://schemas.microsoft.com/office/2007/relationships/hdphoto" Target="../media/hdphoto3.wdp"/><Relationship Id="rId15" Type="http://schemas.openxmlformats.org/officeDocument/2006/relationships/image" Target="../media/image13.tiff"/><Relationship Id="rId10" Type="http://schemas.openxmlformats.org/officeDocument/2006/relationships/image" Target="../media/image8.tiff"/><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C0E3032-2D9E-4E18-8FA7-592E2808ADC8}"/>
              </a:ext>
            </a:extLst>
          </p:cNvPr>
          <p:cNvSpPr txBox="1"/>
          <p:nvPr/>
        </p:nvSpPr>
        <p:spPr>
          <a:xfrm>
            <a:off x="3200016" y="1527923"/>
            <a:ext cx="2670090" cy="40011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2000" b="1" dirty="0" smtClean="0">
                <a:solidFill>
                  <a:srgbClr val="00B0F0"/>
                </a:solidFill>
              </a:rPr>
              <a:t>Mentoring Programme </a:t>
            </a:r>
            <a:endParaRPr lang="el-GR" sz="2000" b="1" dirty="0">
              <a:solidFill>
                <a:srgbClr val="00B0F0"/>
              </a:solidFill>
            </a:endParaRPr>
          </a:p>
        </p:txBody>
      </p:sp>
      <p:pic>
        <p:nvPicPr>
          <p:cNvPr id="3" name="Grafik 2">
            <a:extLst>
              <a:ext uri="{FF2B5EF4-FFF2-40B4-BE49-F238E27FC236}">
                <a16:creationId xmlns:a16="http://schemas.microsoft.com/office/drawing/2014/main" id="{32107FFA-096A-45E2-96D5-902F46A74109}"/>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8618" y="1796227"/>
            <a:ext cx="2254182" cy="3005576"/>
          </a:xfrm>
          <a:prstGeom prst="rect">
            <a:avLst/>
          </a:prstGeom>
        </p:spPr>
      </p:pic>
      <p:sp>
        <p:nvSpPr>
          <p:cNvPr id="50" name="Ορθογώνιο 49">
            <a:extLst>
              <a:ext uri="{FF2B5EF4-FFF2-40B4-BE49-F238E27FC236}">
                <a16:creationId xmlns:a16="http://schemas.microsoft.com/office/drawing/2014/main" id="{88AD3E49-0409-46C5-BA63-754331D121BE}"/>
              </a:ext>
            </a:extLst>
          </p:cNvPr>
          <p:cNvSpPr/>
          <p:nvPr/>
        </p:nvSpPr>
        <p:spPr>
          <a:xfrm>
            <a:off x="149476" y="5868055"/>
            <a:ext cx="3941549" cy="3884140"/>
          </a:xfrm>
          <a:prstGeom prst="rect">
            <a:avLst/>
          </a:prstGeom>
        </p:spPr>
        <p:txBody>
          <a:bodyPr wrap="square">
            <a:spAutoFit/>
          </a:bodyPr>
          <a:lstStyle/>
          <a:p>
            <a:pPr algn="just">
              <a:lnSpc>
                <a:spcPct val="110000"/>
              </a:lnSpc>
              <a:buClr>
                <a:srgbClr val="6A1E68"/>
              </a:buClr>
              <a:buSzPct val="130000"/>
            </a:pPr>
            <a:r>
              <a:rPr lang="en-US" sz="1400" dirty="0">
                <a:ea typeface="Tahoma" panose="020B0604030504040204" pitchFamily="34" charset="0"/>
                <a:cs typeface="Arial" panose="020B0604020202020204" pitchFamily="34" charset="0"/>
              </a:rPr>
              <a:t>T</a:t>
            </a:r>
            <a:r>
              <a:rPr lang="en-US" sz="1400" dirty="0" smtClean="0">
                <a:ea typeface="Tahoma" panose="020B0604030504040204" pitchFamily="34" charset="0"/>
                <a:cs typeface="Arial" panose="020B0604020202020204" pitchFamily="34" charset="0"/>
              </a:rPr>
              <a:t>eachers and students (mentors and mentees) enrolled in the project, participated on the International Exchange Seminar in Palermo, which lasted 3 days (10-13 of May 2022). Everyone had the opportunity to meet each other face to face. </a:t>
            </a:r>
          </a:p>
          <a:p>
            <a:pPr algn="just">
              <a:lnSpc>
                <a:spcPct val="110000"/>
              </a:lnSpc>
              <a:buClr>
                <a:srgbClr val="6A1E68"/>
              </a:buClr>
              <a:buSzPct val="130000"/>
            </a:pPr>
            <a:endParaRPr lang="en-US" sz="1400" dirty="0">
              <a:ea typeface="Tahoma" panose="020B0604030504040204" pitchFamily="34" charset="0"/>
              <a:cs typeface="Arial" panose="020B0604020202020204" pitchFamily="34" charset="0"/>
            </a:endParaRPr>
          </a:p>
          <a:p>
            <a:pPr algn="just">
              <a:lnSpc>
                <a:spcPct val="110000"/>
              </a:lnSpc>
              <a:buClr>
                <a:srgbClr val="6A1E68"/>
              </a:buClr>
              <a:buSzPct val="130000"/>
            </a:pPr>
            <a:r>
              <a:rPr lang="en-US" sz="1400" dirty="0" smtClean="0">
                <a:ea typeface="Tahoma" panose="020B0604030504040204" pitchFamily="34" charset="0"/>
                <a:cs typeface="Arial" panose="020B0604020202020204" pitchFamily="34" charset="0"/>
              </a:rPr>
              <a:t>Students learned more about their role as mentors and mentees, talked about their feelings and thoughts about mentoring. Teachers challenged their biases on mentoring and discuss the different educational systems in Italy, Austria, Cyprus, Greece, and Spain. What is more, everyone learned and challenge their thoughts about diversity and inclusion through playing different activities organized by CESIE.</a:t>
            </a:r>
          </a:p>
          <a:p>
            <a:pPr algn="just">
              <a:lnSpc>
                <a:spcPct val="110000"/>
              </a:lnSpc>
              <a:buClr>
                <a:srgbClr val="6A1E68"/>
              </a:buClr>
              <a:buSzPct val="130000"/>
            </a:pPr>
            <a:endParaRPr lang="en-US" sz="1400" dirty="0">
              <a:ea typeface="Tahoma" panose="020B0604030504040204" pitchFamily="34" charset="0"/>
              <a:cs typeface="Arial" panose="020B0604020202020204" pitchFamily="34" charset="0"/>
            </a:endParaRPr>
          </a:p>
        </p:txBody>
      </p:sp>
      <p:sp>
        <p:nvSpPr>
          <p:cNvPr id="19" name="Ορθογώνιο 18">
            <a:extLst>
              <a:ext uri="{FF2B5EF4-FFF2-40B4-BE49-F238E27FC236}">
                <a16:creationId xmlns:a16="http://schemas.microsoft.com/office/drawing/2014/main" id="{5AE46472-7734-4778-B9CC-EF5536E45F19}"/>
              </a:ext>
            </a:extLst>
          </p:cNvPr>
          <p:cNvSpPr/>
          <p:nvPr/>
        </p:nvSpPr>
        <p:spPr>
          <a:xfrm>
            <a:off x="149476" y="453691"/>
            <a:ext cx="3840734" cy="861774"/>
          </a:xfrm>
          <a:prstGeom prst="rect">
            <a:avLst/>
          </a:prstGeom>
        </p:spPr>
        <p:txBody>
          <a:bodyPr wrap="square">
            <a:spAutoFit/>
          </a:bodyPr>
          <a:lstStyle/>
          <a:p>
            <a:pPr algn="ct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a:t>
            </a:r>
            <a:r>
              <a:rPr lang="en-US" sz="2500" b="1" cap="small" dirty="0">
                <a:latin typeface="Arial" panose="020B0604020202020204" pitchFamily="34" charset="0"/>
                <a:ea typeface="Tahoma" panose="020B0604030504040204" pitchFamily="34" charset="0"/>
                <a:cs typeface="Arial" panose="020B0604020202020204" pitchFamily="34" charset="0"/>
              </a:rPr>
              <a:t>ewsletter </a:t>
            </a: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i</a:t>
            </a:r>
            <a:r>
              <a:rPr lang="en-US" sz="2500" b="1" cap="small" dirty="0">
                <a:latin typeface="Arial" panose="020B0604020202020204" pitchFamily="34" charset="0"/>
                <a:ea typeface="Tahoma" panose="020B0604030504040204" pitchFamily="34" charset="0"/>
                <a:cs typeface="Arial" panose="020B0604020202020204" pitchFamily="34" charset="0"/>
              </a:rPr>
              <a:t>ssue </a:t>
            </a:r>
            <a:r>
              <a:rPr lang="en-GB" sz="2500" b="1" cap="small" dirty="0" smtClean="0">
                <a:latin typeface="Arial" panose="020B0604020202020204" pitchFamily="34" charset="0"/>
                <a:ea typeface="Tahoma" panose="020B0604030504040204" pitchFamily="34" charset="0"/>
                <a:cs typeface="Arial" panose="020B0604020202020204" pitchFamily="34" charset="0"/>
              </a:rPr>
              <a:t>2</a:t>
            </a:r>
            <a:r>
              <a:rPr lang="en-US" sz="2500" b="1" cap="small" dirty="0" smtClean="0">
                <a:latin typeface="Arial" panose="020B0604020202020204" pitchFamily="34" charset="0"/>
                <a:ea typeface="Tahoma" panose="020B0604030504040204" pitchFamily="34" charset="0"/>
                <a:cs typeface="Arial" panose="020B0604020202020204" pitchFamily="34" charset="0"/>
              </a:rPr>
              <a:t> </a:t>
            </a:r>
            <a:endParaRPr lang="en-US" sz="2500" b="1" cap="small" dirty="0">
              <a:latin typeface="Arial" panose="020B0604020202020204" pitchFamily="34" charset="0"/>
              <a:ea typeface="Tahoma" panose="020B0604030504040204" pitchFamily="34" charset="0"/>
              <a:cs typeface="Arial" panose="020B0604020202020204" pitchFamily="34" charset="0"/>
            </a:endParaRPr>
          </a:p>
          <a:p>
            <a:pPr algn="ctr"/>
            <a:r>
              <a:rPr lang="el-GR" sz="2500" b="1" cap="small" dirty="0" smtClean="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Μ</a:t>
            </a:r>
            <a:r>
              <a:rPr lang="el-GR" sz="2500" b="1" cap="small" dirty="0" smtClean="0">
                <a:latin typeface="Arial" panose="020B0604020202020204" pitchFamily="34" charset="0"/>
                <a:ea typeface="Tahoma" panose="020B0604030504040204" pitchFamily="34" charset="0"/>
                <a:cs typeface="Arial" panose="020B0604020202020204" pitchFamily="34" charset="0"/>
              </a:rPr>
              <a:t>αυ</a:t>
            </a:r>
            <a:r>
              <a:rPr lang="en-US" sz="2500" b="1" cap="small" dirty="0" smtClean="0">
                <a:latin typeface="Arial" panose="020B0604020202020204" pitchFamily="34" charset="0"/>
                <a:ea typeface="Tahoma" panose="020B0604030504040204" pitchFamily="34" charset="0"/>
                <a:cs typeface="Arial" panose="020B0604020202020204" pitchFamily="34" charset="0"/>
              </a:rPr>
              <a:t> 202</a:t>
            </a:r>
            <a:r>
              <a:rPr lang="el-GR" sz="2500" b="1" cap="small" dirty="0" smtClean="0">
                <a:latin typeface="Arial" panose="020B0604020202020204" pitchFamily="34" charset="0"/>
                <a:ea typeface="Tahoma" panose="020B0604030504040204" pitchFamily="34" charset="0"/>
                <a:cs typeface="Arial" panose="020B0604020202020204" pitchFamily="34" charset="0"/>
              </a:rPr>
              <a:t>2</a:t>
            </a:r>
            <a:endParaRPr lang="el-GR" sz="2500" dirty="0">
              <a:latin typeface="Arial" panose="020B0604020202020204" pitchFamily="34" charset="0"/>
              <a:ea typeface="Tahom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A029A82-7ADE-1340-9E70-713E6593D3FD}"/>
              </a:ext>
            </a:extLst>
          </p:cNvPr>
          <p:cNvSpPr txBox="1"/>
          <p:nvPr/>
        </p:nvSpPr>
        <p:spPr>
          <a:xfrm>
            <a:off x="228618" y="5282566"/>
            <a:ext cx="368245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rgbClr val="7030A0"/>
                </a:solidFill>
              </a:rPr>
              <a:t>International Exchange Seminar</a:t>
            </a:r>
            <a:endParaRPr lang="el-GR" sz="2000" b="1" dirty="0">
              <a:solidFill>
                <a:srgbClr val="7030A0"/>
              </a:solidFill>
            </a:endParaRPr>
          </a:p>
        </p:txBody>
      </p:sp>
      <p:sp>
        <p:nvSpPr>
          <p:cNvPr id="4" name="TextBox 3"/>
          <p:cNvSpPr txBox="1"/>
          <p:nvPr/>
        </p:nvSpPr>
        <p:spPr>
          <a:xfrm>
            <a:off x="2768253" y="2254685"/>
            <a:ext cx="3533616" cy="2677656"/>
          </a:xfrm>
          <a:prstGeom prst="rect">
            <a:avLst/>
          </a:prstGeom>
          <a:noFill/>
        </p:spPr>
        <p:txBody>
          <a:bodyPr wrap="square" rtlCol="0">
            <a:spAutoFit/>
          </a:bodyPr>
          <a:lstStyle/>
          <a:p>
            <a:r>
              <a:rPr lang="en-GB" sz="1400" dirty="0" smtClean="0"/>
              <a:t>Since the beginning of the year, all partner countries (i.e., Greece, Cyprus, Austria, Spain, and Italy) selected four secondary education schools to collaborate for the mentoring programme. </a:t>
            </a:r>
          </a:p>
          <a:p>
            <a:endParaRPr lang="en-GB" sz="1400" dirty="0"/>
          </a:p>
          <a:p>
            <a:r>
              <a:rPr lang="en-GB" sz="1400" dirty="0" smtClean="0"/>
              <a:t>Considering the dynamic relationship of the mentorship, a mentor, who is well integrated into the educational system of the country, is paired with a mentee. The aim is to help the newly arrived migrants on educational and cultural level to feel included. </a:t>
            </a:r>
            <a:endParaRPr lang="en-GB" sz="1400" dirty="0"/>
          </a:p>
        </p:txBody>
      </p:sp>
      <p:pic>
        <p:nvPicPr>
          <p:cNvPr id="6" name="Picture 5"/>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379123" y="6018980"/>
            <a:ext cx="2210844" cy="2947792"/>
          </a:xfrm>
          <a:prstGeom prst="rect">
            <a:avLst/>
          </a:prstGeom>
        </p:spPr>
      </p:pic>
      <p:pic>
        <p:nvPicPr>
          <p:cNvPr id="9" name="Grafik 2">
            <a:extLst>
              <a:ext uri="{FF2B5EF4-FFF2-40B4-BE49-F238E27FC236}">
                <a16:creationId xmlns:a16="http://schemas.microsoft.com/office/drawing/2014/main" id="{04EFE771-9B5D-4A61-A9DB-AFFB1F329DA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634630" y="190399"/>
            <a:ext cx="1459815" cy="1125066"/>
          </a:xfrm>
          <a:prstGeom prst="rect">
            <a:avLst/>
          </a:prstGeom>
        </p:spPr>
      </p:pic>
    </p:spTree>
    <p:extLst>
      <p:ext uri="{BB962C8B-B14F-4D97-AF65-F5344CB8AC3E}">
        <p14:creationId xmlns:p14="http://schemas.microsoft.com/office/powerpoint/2010/main" val="185421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Ορθογώνιο 50">
            <a:extLst>
              <a:ext uri="{FF2B5EF4-FFF2-40B4-BE49-F238E27FC236}">
                <a16:creationId xmlns:a16="http://schemas.microsoft.com/office/drawing/2014/main" id="{0D2670F1-70F6-4545-BAC4-7629E6F101CB}"/>
              </a:ext>
            </a:extLst>
          </p:cNvPr>
          <p:cNvSpPr/>
          <p:nvPr/>
        </p:nvSpPr>
        <p:spPr>
          <a:xfrm>
            <a:off x="-150115" y="7268470"/>
            <a:ext cx="3331392" cy="276999"/>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74BC8EEF-B653-4418-AB08-94E238AF7EC3}"/>
              </a:ext>
            </a:extLst>
          </p:cNvPr>
          <p:cNvSpPr txBox="1"/>
          <p:nvPr/>
        </p:nvSpPr>
        <p:spPr>
          <a:xfrm>
            <a:off x="2900537" y="7664506"/>
            <a:ext cx="2735662" cy="369332"/>
          </a:xfrm>
          <a:prstGeom prst="rect">
            <a:avLst/>
          </a:prstGeom>
          <a:noFill/>
        </p:spPr>
        <p:txBody>
          <a:bodyPr wrap="square" rtlCol="0">
            <a:spAutoFit/>
          </a:bodyPr>
          <a:lstStyle/>
          <a:p>
            <a:pPr algn="ctr"/>
            <a:r>
              <a:rPr lang="en-GB" b="1" dirty="0">
                <a:solidFill>
                  <a:srgbClr val="EC1E28"/>
                </a:solidFill>
                <a:latin typeface="Arial" panose="020B0604020202020204" pitchFamily="34" charset="0"/>
                <a:ea typeface="Tahoma" panose="020B0604030504040204" pitchFamily="34" charset="0"/>
                <a:cs typeface="Arial" panose="020B0604020202020204" pitchFamily="34" charset="0"/>
              </a:rPr>
              <a:t>Follow us !</a:t>
            </a:r>
            <a:endParaRPr lang="el-GR" dirty="0">
              <a:solidFill>
                <a:srgbClr val="EC1E28"/>
              </a:solidFill>
              <a:latin typeface="Arial" panose="020B0604020202020204" pitchFamily="34" charset="0"/>
              <a:cs typeface="Arial" panose="020B0604020202020204" pitchFamily="34" charset="0"/>
            </a:endParaRPr>
          </a:p>
        </p:txBody>
      </p:sp>
      <p:sp>
        <p:nvSpPr>
          <p:cNvPr id="14" name="Ορθογώνιο 13">
            <a:extLst>
              <a:ext uri="{FF2B5EF4-FFF2-40B4-BE49-F238E27FC236}">
                <a16:creationId xmlns:a16="http://schemas.microsoft.com/office/drawing/2014/main" id="{D0AB1B58-8E78-4A35-98E3-90CD4BEC3689}"/>
              </a:ext>
            </a:extLst>
          </p:cNvPr>
          <p:cNvSpPr/>
          <p:nvPr/>
        </p:nvSpPr>
        <p:spPr>
          <a:xfrm>
            <a:off x="172744" y="1259386"/>
            <a:ext cx="3831881" cy="3539430"/>
          </a:xfrm>
          <a:prstGeom prst="rect">
            <a:avLst/>
          </a:prstGeom>
        </p:spPr>
        <p:txBody>
          <a:bodyPr wrap="square">
            <a:spAutoFit/>
          </a:bodyPr>
          <a:lstStyle/>
          <a:p>
            <a:pPr algn="just"/>
            <a:r>
              <a:rPr lang="en-US" sz="1400" dirty="0" smtClean="0"/>
              <a:t>After the International Exchange Seminar in Palermo, partners had the opportunity to meet for the first time face to face. More specifically, they discuss about the situation in Ukraine and emphasized the need to help newly arrived migrants to feel included in the host country. </a:t>
            </a:r>
          </a:p>
          <a:p>
            <a:pPr algn="just"/>
            <a:endParaRPr lang="en-US" sz="1400" dirty="0"/>
          </a:p>
          <a:p>
            <a:pPr algn="just"/>
            <a:r>
              <a:rPr lang="en-US" sz="1400" dirty="0" smtClean="0"/>
              <a:t>Furthermore, one of the following steps of the project is to launch its prior assessment tool. The prior assessment tool evaluates the prior knowledge and skills of the newly arrived migrants in order for the teachers to be aware of the knowledge level of the students. This will be helpful, mainly to the teachers, so that to tailor their subject to the needs and gaps of the students.</a:t>
            </a:r>
            <a:endParaRPr lang="en-US" sz="1400" dirty="0"/>
          </a:p>
        </p:txBody>
      </p:sp>
      <p:sp>
        <p:nvSpPr>
          <p:cNvPr id="82" name="Text Box 2">
            <a:extLst>
              <a:ext uri="{FF2B5EF4-FFF2-40B4-BE49-F238E27FC236}">
                <a16:creationId xmlns:a16="http://schemas.microsoft.com/office/drawing/2014/main" id="{E8B35B89-3631-4BB0-AA51-817777B35141}"/>
              </a:ext>
            </a:extLst>
          </p:cNvPr>
          <p:cNvSpPr txBox="1">
            <a:spLocks noChangeArrowheads="1"/>
          </p:cNvSpPr>
          <p:nvPr/>
        </p:nvSpPr>
        <p:spPr bwMode="auto">
          <a:xfrm>
            <a:off x="62342" y="9381776"/>
            <a:ext cx="4220652" cy="413225"/>
          </a:xfrm>
          <a:prstGeom prst="rect">
            <a:avLst/>
          </a:prstGeom>
          <a:noFill/>
          <a:ln w="9525">
            <a:noFill/>
            <a:miter lim="800000"/>
            <a:headEnd/>
            <a:tailEnd/>
          </a:ln>
        </p:spPr>
        <p:txBody>
          <a:bodyPr rot="0" vert="horz" wrap="square" lIns="91440" tIns="45720" rIns="91440" bIns="45720" anchor="t" anchorCtr="0">
            <a:noAutofit/>
          </a:bodyPr>
          <a:lstStyle/>
          <a:p>
            <a:pPr hangingPunct="0">
              <a:lnSpc>
                <a:spcPct val="110000"/>
              </a:lnSpc>
              <a:spcAft>
                <a:spcPts val="595"/>
              </a:spcAft>
            </a:pPr>
            <a:r>
              <a:rPr lang="en-GB" sz="8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l-GR" sz="1100" dirty="0"/>
          </a:p>
          <a:p>
            <a:pPr hangingPunct="0">
              <a:lnSpc>
                <a:spcPct val="110000"/>
              </a:lnSpc>
              <a:spcAft>
                <a:spcPts val="595"/>
              </a:spcAft>
            </a:pPr>
            <a:endParaRPr lang="en-IE" sz="800" kern="14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p:txBody>
      </p:sp>
      <p:sp>
        <p:nvSpPr>
          <p:cNvPr id="28" name="Ορθογώνιο 27">
            <a:extLst>
              <a:ext uri="{FF2B5EF4-FFF2-40B4-BE49-F238E27FC236}">
                <a16:creationId xmlns:a16="http://schemas.microsoft.com/office/drawing/2014/main" id="{95E264A8-2F93-4EB5-B9E1-076C7288D1BB}"/>
              </a:ext>
            </a:extLst>
          </p:cNvPr>
          <p:cNvSpPr/>
          <p:nvPr/>
        </p:nvSpPr>
        <p:spPr>
          <a:xfrm>
            <a:off x="5134339" y="9469331"/>
            <a:ext cx="1592348" cy="276999"/>
          </a:xfrm>
          <a:prstGeom prst="rect">
            <a:avLst/>
          </a:prstGeom>
        </p:spPr>
        <p:txBody>
          <a:bodyPr wrap="square">
            <a:spAutoFit/>
          </a:bodyPr>
          <a:lstStyle/>
          <a:p>
            <a:r>
              <a:rPr lang="en-US" sz="1200" dirty="0">
                <a:hlinkClick r:id="rId2"/>
              </a:rPr>
              <a:t>https://feinamc.eu</a:t>
            </a:r>
            <a:r>
              <a:rPr lang="en-US" sz="1200" dirty="0" smtClean="0">
                <a:hlinkClick r:id="rId2"/>
              </a:rPr>
              <a:t>/</a:t>
            </a:r>
            <a:r>
              <a:rPr lang="en-US" sz="1200" dirty="0" smtClean="0"/>
              <a:t> </a:t>
            </a:r>
            <a:endParaRPr lang="en-US" sz="1200" dirty="0"/>
          </a:p>
        </p:txBody>
      </p:sp>
      <p:pic>
        <p:nvPicPr>
          <p:cNvPr id="13" name="Grafik 12">
            <a:extLst>
              <a:ext uri="{FF2B5EF4-FFF2-40B4-BE49-F238E27FC236}">
                <a16:creationId xmlns:a16="http://schemas.microsoft.com/office/drawing/2014/main" id="{D56068CB-3E2E-4285-BF74-BA7A782E6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339" y="8334047"/>
            <a:ext cx="1329934" cy="1024969"/>
          </a:xfrm>
          <a:prstGeom prst="rect">
            <a:avLst/>
          </a:prstGeom>
        </p:spPr>
      </p:pic>
      <p:pic>
        <p:nvPicPr>
          <p:cNvPr id="1026" name="Picture 2">
            <a:extLst>
              <a:ext uri="{FF2B5EF4-FFF2-40B4-BE49-F238E27FC236}">
                <a16:creationId xmlns:a16="http://schemas.microsoft.com/office/drawing/2014/main" id="{F734C92F-CB79-4B3C-8D5F-F89B71A036EB}"/>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bwMode="auto">
          <a:xfrm>
            <a:off x="4388699" y="1060628"/>
            <a:ext cx="2075574" cy="1556681"/>
          </a:xfrm>
          <a:prstGeom prst="rect">
            <a:avLst/>
          </a:prstGeom>
          <a:noFill/>
          <a:extLst>
            <a:ext uri="{909E8E84-426E-40DD-AFC4-6F175D3DCCD1}">
              <a14:hiddenFill xmlns:a14="http://schemas.microsoft.com/office/drawing/2010/main">
                <a:solidFill>
                  <a:srgbClr val="FFFFFF"/>
                </a:solidFill>
              </a14:hiddenFill>
            </a:ext>
          </a:extLst>
        </p:spPr>
      </p:pic>
      <p:pic>
        <p:nvPicPr>
          <p:cNvPr id="31" name="Εικόνα 51">
            <a:extLst>
              <a:ext uri="{FF2B5EF4-FFF2-40B4-BE49-F238E27FC236}">
                <a16:creationId xmlns:a16="http://schemas.microsoft.com/office/drawing/2014/main" id="{2F7E6752-E23D-0D46-8FEF-56108BCE387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t="-17875" r="23168" b="-1"/>
          <a:stretch/>
        </p:blipFill>
        <p:spPr>
          <a:xfrm>
            <a:off x="62342" y="7861512"/>
            <a:ext cx="3568039" cy="1123815"/>
          </a:xfrm>
          <a:prstGeom prst="rect">
            <a:avLst/>
          </a:prstGeom>
        </p:spPr>
      </p:pic>
      <p:sp>
        <p:nvSpPr>
          <p:cNvPr id="3" name="Rectangle 2">
            <a:extLst>
              <a:ext uri="{FF2B5EF4-FFF2-40B4-BE49-F238E27FC236}">
                <a16:creationId xmlns:a16="http://schemas.microsoft.com/office/drawing/2014/main" id="{C60123D6-0B50-DB44-970C-09C9692CF41C}"/>
              </a:ext>
            </a:extLst>
          </p:cNvPr>
          <p:cNvSpPr/>
          <p:nvPr/>
        </p:nvSpPr>
        <p:spPr>
          <a:xfrm>
            <a:off x="5376231" y="7460114"/>
            <a:ext cx="1595309" cy="923330"/>
          </a:xfrm>
          <a:prstGeom prst="rect">
            <a:avLst/>
          </a:prstGeom>
        </p:spPr>
        <p:txBody>
          <a:bodyPr wrap="none">
            <a:spAutoFit/>
          </a:bodyPr>
          <a:lstStyle/>
          <a:p>
            <a:r>
              <a:rPr lang="en-GB" b="1" dirty="0" smtClean="0">
                <a:solidFill>
                  <a:srgbClr val="050505"/>
                </a:solidFill>
                <a:latin typeface="system-ui"/>
                <a:hlinkClick r:id="rId7"/>
              </a:rPr>
              <a:t>FEINAMC</a:t>
            </a:r>
            <a:endParaRPr lang="en-GB" b="1" dirty="0" smtClean="0">
              <a:solidFill>
                <a:srgbClr val="050505"/>
              </a:solidFill>
              <a:latin typeface="system-ui"/>
            </a:endParaRPr>
          </a:p>
          <a:p>
            <a:r>
              <a:rPr lang="en-GB" b="1" dirty="0" smtClean="0">
                <a:solidFill>
                  <a:srgbClr val="050505"/>
                </a:solidFill>
                <a:latin typeface="system-ui"/>
              </a:rPr>
              <a:t>Follow us on</a:t>
            </a:r>
          </a:p>
          <a:p>
            <a:r>
              <a:rPr lang="en-GB" b="1" dirty="0" smtClean="0">
                <a:solidFill>
                  <a:srgbClr val="050505"/>
                </a:solidFill>
                <a:latin typeface="system-ui"/>
              </a:rPr>
              <a:t>FACEBOOK</a:t>
            </a:r>
            <a:endParaRPr lang="en-US" dirty="0"/>
          </a:p>
        </p:txBody>
      </p:sp>
      <p:pic>
        <p:nvPicPr>
          <p:cNvPr id="5" name="Picture 4">
            <a:extLst>
              <a:ext uri="{FF2B5EF4-FFF2-40B4-BE49-F238E27FC236}">
                <a16:creationId xmlns:a16="http://schemas.microsoft.com/office/drawing/2014/main" id="{343D082B-CDE3-A14C-A651-89D93592DAEE}"/>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457282" y="2878968"/>
            <a:ext cx="1871935" cy="2495915"/>
          </a:xfrm>
          <a:prstGeom prst="rect">
            <a:avLst/>
          </a:prstGeom>
        </p:spPr>
      </p:pic>
      <p:pic>
        <p:nvPicPr>
          <p:cNvPr id="7" name="Picture 6">
            <a:extLst>
              <a:ext uri="{FF2B5EF4-FFF2-40B4-BE49-F238E27FC236}">
                <a16:creationId xmlns:a16="http://schemas.microsoft.com/office/drawing/2014/main" id="{E329EB61-6617-0846-A6D0-9AEA0FE1C8DA}"/>
              </a:ext>
            </a:extLst>
          </p:cNvPr>
          <p:cNvPicPr>
            <a:picLocks noChangeAspect="1"/>
          </p:cNvPicPr>
          <p:nvPr/>
        </p:nvPicPr>
        <p:blipFill>
          <a:blip r:embed="rId10"/>
          <a:stretch>
            <a:fillRect/>
          </a:stretch>
        </p:blipFill>
        <p:spPr>
          <a:xfrm>
            <a:off x="3379769" y="6702560"/>
            <a:ext cx="1791555" cy="468000"/>
          </a:xfrm>
          <a:prstGeom prst="rect">
            <a:avLst/>
          </a:prstGeom>
        </p:spPr>
      </p:pic>
      <p:pic>
        <p:nvPicPr>
          <p:cNvPr id="15" name="Picture 14">
            <a:extLst>
              <a:ext uri="{FF2B5EF4-FFF2-40B4-BE49-F238E27FC236}">
                <a16:creationId xmlns:a16="http://schemas.microsoft.com/office/drawing/2014/main" id="{01EA5848-F9CC-584B-977C-EBE117725F9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4125" y="5470239"/>
            <a:ext cx="1125403" cy="1125403"/>
          </a:xfrm>
          <a:prstGeom prst="rect">
            <a:avLst/>
          </a:prstGeom>
        </p:spPr>
      </p:pic>
      <p:pic>
        <p:nvPicPr>
          <p:cNvPr id="18" name="Picture 17">
            <a:extLst>
              <a:ext uri="{FF2B5EF4-FFF2-40B4-BE49-F238E27FC236}">
                <a16:creationId xmlns:a16="http://schemas.microsoft.com/office/drawing/2014/main" id="{C021C60C-022B-2043-85C5-CBBD7BD4A3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33545" y="6486672"/>
            <a:ext cx="1152395" cy="1152395"/>
          </a:xfrm>
          <a:prstGeom prst="rect">
            <a:avLst/>
          </a:prstGeom>
        </p:spPr>
      </p:pic>
      <p:pic>
        <p:nvPicPr>
          <p:cNvPr id="19" name="Picture 18">
            <a:extLst>
              <a:ext uri="{FF2B5EF4-FFF2-40B4-BE49-F238E27FC236}">
                <a16:creationId xmlns:a16="http://schemas.microsoft.com/office/drawing/2014/main" id="{EE81F732-908D-6B44-BD0F-44E02E4F19DB}"/>
              </a:ext>
            </a:extLst>
          </p:cNvPr>
          <p:cNvPicPr>
            <a:picLocks noChangeAspect="1"/>
          </p:cNvPicPr>
          <p:nvPr/>
        </p:nvPicPr>
        <p:blipFill>
          <a:blip r:embed="rId13"/>
          <a:stretch>
            <a:fillRect/>
          </a:stretch>
        </p:blipFill>
        <p:spPr>
          <a:xfrm>
            <a:off x="2002391" y="5622573"/>
            <a:ext cx="1463208" cy="648000"/>
          </a:xfrm>
          <a:prstGeom prst="rect">
            <a:avLst/>
          </a:prstGeom>
        </p:spPr>
      </p:pic>
      <p:pic>
        <p:nvPicPr>
          <p:cNvPr id="22" name="Picture 21">
            <a:extLst>
              <a:ext uri="{FF2B5EF4-FFF2-40B4-BE49-F238E27FC236}">
                <a16:creationId xmlns:a16="http://schemas.microsoft.com/office/drawing/2014/main" id="{FEA8ADA2-9D8E-F74B-9B06-5C7A8743556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4125" y="6734222"/>
            <a:ext cx="810240" cy="810240"/>
          </a:xfrm>
          <a:prstGeom prst="rect">
            <a:avLst/>
          </a:prstGeom>
        </p:spPr>
      </p:pic>
      <p:sp>
        <p:nvSpPr>
          <p:cNvPr id="43" name="TextBox 42">
            <a:extLst>
              <a:ext uri="{FF2B5EF4-FFF2-40B4-BE49-F238E27FC236}">
                <a16:creationId xmlns:a16="http://schemas.microsoft.com/office/drawing/2014/main" id="{F5BD296B-FE1D-0446-AD46-23C8AFC5F6F1}"/>
              </a:ext>
            </a:extLst>
          </p:cNvPr>
          <p:cNvSpPr txBox="1"/>
          <p:nvPr/>
        </p:nvSpPr>
        <p:spPr>
          <a:xfrm>
            <a:off x="172744" y="352742"/>
            <a:ext cx="3831881"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chemeClr val="accent5">
                    <a:lumMod val="75000"/>
                  </a:schemeClr>
                </a:solidFill>
              </a:rPr>
              <a:t>What is Next: Prior </a:t>
            </a:r>
          </a:p>
          <a:p>
            <a:pPr algn="ctr"/>
            <a:r>
              <a:rPr lang="en-US" sz="2000" b="1" dirty="0" smtClean="0">
                <a:solidFill>
                  <a:schemeClr val="accent5">
                    <a:lumMod val="75000"/>
                  </a:schemeClr>
                </a:solidFill>
              </a:rPr>
              <a:t>Assessment Tool </a:t>
            </a:r>
            <a:endParaRPr lang="el-GR" sz="2000" b="1" dirty="0">
              <a:solidFill>
                <a:schemeClr val="accent5">
                  <a:lumMod val="75000"/>
                </a:schemeClr>
              </a:solidFill>
            </a:endParaRPr>
          </a:p>
        </p:txBody>
      </p:sp>
      <p:sp>
        <p:nvSpPr>
          <p:cNvPr id="46" name="TextBox 45">
            <a:extLst>
              <a:ext uri="{FF2B5EF4-FFF2-40B4-BE49-F238E27FC236}">
                <a16:creationId xmlns:a16="http://schemas.microsoft.com/office/drawing/2014/main" id="{97624FA3-77CE-954E-AE8C-D5646A8702AE}"/>
              </a:ext>
            </a:extLst>
          </p:cNvPr>
          <p:cNvSpPr txBox="1"/>
          <p:nvPr/>
        </p:nvSpPr>
        <p:spPr>
          <a:xfrm>
            <a:off x="172744" y="4999003"/>
            <a:ext cx="3831881"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solidFill>
                  <a:srgbClr val="7030A0"/>
                </a:solidFill>
              </a:rPr>
              <a:t>Consortium </a:t>
            </a:r>
            <a:endParaRPr lang="el-GR" sz="2000" b="1" dirty="0">
              <a:solidFill>
                <a:srgbClr val="7030A0"/>
              </a:solidFill>
            </a:endParaRPr>
          </a:p>
        </p:txBody>
      </p:sp>
      <p:sp>
        <p:nvSpPr>
          <p:cNvPr id="47" name="TextBox 46">
            <a:extLst>
              <a:ext uri="{FF2B5EF4-FFF2-40B4-BE49-F238E27FC236}">
                <a16:creationId xmlns:a16="http://schemas.microsoft.com/office/drawing/2014/main" id="{D820DD31-789B-3242-A860-95B3677774CE}"/>
              </a:ext>
            </a:extLst>
          </p:cNvPr>
          <p:cNvSpPr txBox="1"/>
          <p:nvPr/>
        </p:nvSpPr>
        <p:spPr>
          <a:xfrm>
            <a:off x="62342" y="8985327"/>
            <a:ext cx="4710073" cy="307777"/>
          </a:xfrm>
          <a:prstGeom prst="rect">
            <a:avLst/>
          </a:prstGeom>
          <a:noFill/>
        </p:spPr>
        <p:txBody>
          <a:bodyPr wrap="square" rtlCol="0">
            <a:spAutoFit/>
          </a:bodyPr>
          <a:lstStyle/>
          <a:p>
            <a:r>
              <a:rPr lang="en-US" sz="1400" dirty="0"/>
              <a:t>Project No.</a:t>
            </a:r>
            <a:r>
              <a:rPr lang="en-US" sz="1200" dirty="0"/>
              <a:t> </a:t>
            </a:r>
            <a:r>
              <a:rPr lang="en-GB" sz="1200" dirty="0"/>
              <a:t>621545-EPP-1-2020-1-ES-EPPKA3-IPI-SOC-IN</a:t>
            </a:r>
            <a:endParaRPr lang="el-GR" sz="1200" dirty="0"/>
          </a:p>
        </p:txBody>
      </p:sp>
      <p:pic>
        <p:nvPicPr>
          <p:cNvPr id="24" name="Picture 23">
            <a:extLst>
              <a:ext uri="{FF2B5EF4-FFF2-40B4-BE49-F238E27FC236}">
                <a16:creationId xmlns:a16="http://schemas.microsoft.com/office/drawing/2014/main" id="{81CA32E5-D35F-084C-9D7B-BD37C90447F8}"/>
              </a:ext>
            </a:extLst>
          </p:cNvPr>
          <p:cNvPicPr>
            <a:picLocks noChangeAspect="1"/>
          </p:cNvPicPr>
          <p:nvPr/>
        </p:nvPicPr>
        <p:blipFill>
          <a:blip r:embed="rId15"/>
          <a:stretch>
            <a:fillRect/>
          </a:stretch>
        </p:blipFill>
        <p:spPr>
          <a:xfrm>
            <a:off x="4965722" y="7639067"/>
            <a:ext cx="419100" cy="419100"/>
          </a:xfrm>
          <a:prstGeom prst="rect">
            <a:avLst/>
          </a:prstGeom>
        </p:spPr>
      </p:pic>
      <p:pic>
        <p:nvPicPr>
          <p:cNvPr id="26" name="Grafik 2">
            <a:extLst>
              <a:ext uri="{FF2B5EF4-FFF2-40B4-BE49-F238E27FC236}">
                <a16:creationId xmlns:a16="http://schemas.microsoft.com/office/drawing/2014/main" id="{04EFE771-9B5D-4A61-A9DB-AFFB1F329DAC}"/>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5996327" y="186031"/>
            <a:ext cx="536529" cy="413498"/>
          </a:xfrm>
          <a:prstGeom prst="rect">
            <a:avLst/>
          </a:prstGeom>
        </p:spPr>
      </p:pic>
    </p:spTree>
    <p:extLst>
      <p:ext uri="{BB962C8B-B14F-4D97-AF65-F5344CB8AC3E}">
        <p14:creationId xmlns:p14="http://schemas.microsoft.com/office/powerpoint/2010/main" val="106241857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400</Words>
  <Application>Microsoft Office PowerPoint</Application>
  <PresentationFormat>A4 Paper (210x297 mm)</PresentationFormat>
  <Paragraphs>24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system-ui</vt:lpstr>
      <vt:lpstr>Tahoma</vt:lpstr>
      <vt:lpstr>Θέμα του Office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 Zervaki</dc:creator>
  <cp:lastModifiedBy>Ioanna Xenophontos</cp:lastModifiedBy>
  <cp:revision>88</cp:revision>
  <dcterms:created xsi:type="dcterms:W3CDTF">2019-05-16T13:34:27Z</dcterms:created>
  <dcterms:modified xsi:type="dcterms:W3CDTF">2022-06-02T09:59:51Z</dcterms:modified>
</cp:coreProperties>
</file>