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9906000" cx="6858000"/>
  <p:notesSz cx="6858000" cy="9144000"/>
  <p:embeddedFontLst>
    <p:embeddedFont>
      <p:font typeface="Tahoma"/>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 roundtripDataSignature="AMtx7mjOB7UMh42MIEhJ+ovURU9tOsnv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Tahoma-regular.fntdata"/><Relationship Id="rId8" Type="http://schemas.openxmlformats.org/officeDocument/2006/relationships/font" Target="fonts/Tahom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Διαφάνεια τίτλου">
  <p:cSld name="1_Διαφάνεια τίτλου">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2" name="Shape 62"/>
        <p:cNvGrpSpPr/>
        <p:nvPr/>
      </p:nvGrpSpPr>
      <p:grpSpPr>
        <a:xfrm>
          <a:off x="0" y="0"/>
          <a:ext cx="0" cy="0"/>
          <a:chOff x="0" y="0"/>
          <a:chExt cx="0" cy="0"/>
        </a:xfrm>
      </p:grpSpPr>
      <p:sp>
        <p:nvSpPr>
          <p:cNvPr id="63" name="Google Shape;63;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3"/>
          <p:cNvSpPr/>
          <p:nvPr>
            <p:ph idx="2" type="pic"/>
          </p:nvPr>
        </p:nvSpPr>
        <p:spPr>
          <a:xfrm>
            <a:off x="2915543" y="1426283"/>
            <a:ext cx="3471863" cy="7039681"/>
          </a:xfrm>
          <a:prstGeom prst="rect">
            <a:avLst/>
          </a:prstGeom>
          <a:noFill/>
          <a:ln>
            <a:noFill/>
          </a:ln>
        </p:spPr>
      </p:sp>
      <p:sp>
        <p:nvSpPr>
          <p:cNvPr id="65" name="Google Shape;65;p13"/>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6" name="Google Shape;66;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9" name="Shape 69"/>
        <p:cNvGrpSpPr/>
        <p:nvPr/>
      </p:nvGrpSpPr>
      <p:grpSpPr>
        <a:xfrm>
          <a:off x="0" y="0"/>
          <a:ext cx="0" cy="0"/>
          <a:chOff x="0" y="0"/>
          <a:chExt cx="0" cy="0"/>
        </a:xfrm>
      </p:grpSpPr>
      <p:sp>
        <p:nvSpPr>
          <p:cNvPr id="70" name="Google Shape;70;p1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4"/>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5" name="Shape 75"/>
        <p:cNvGrpSpPr/>
        <p:nvPr/>
      </p:nvGrpSpPr>
      <p:grpSpPr>
        <a:xfrm>
          <a:off x="0" y="0"/>
          <a:ext cx="0" cy="0"/>
          <a:chOff x="0" y="0"/>
          <a:chExt cx="0" cy="0"/>
        </a:xfrm>
      </p:grpSpPr>
      <p:sp>
        <p:nvSpPr>
          <p:cNvPr id="76" name="Google Shape;76;p15"/>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5"/>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2" name="Shape 12"/>
        <p:cNvGrpSpPr/>
        <p:nvPr/>
      </p:nvGrpSpPr>
      <p:grpSpPr>
        <a:xfrm>
          <a:off x="0" y="0"/>
          <a:ext cx="0" cy="0"/>
          <a:chOff x="0" y="0"/>
          <a:chExt cx="0" cy="0"/>
        </a:xfrm>
      </p:grpSpPr>
      <p:sp>
        <p:nvSpPr>
          <p:cNvPr id="13" name="Google Shape;13;p5"/>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5"/>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8" name="Shape 18"/>
        <p:cNvGrpSpPr/>
        <p:nvPr/>
      </p:nvGrpSpPr>
      <p:grpSpPr>
        <a:xfrm>
          <a:off x="0" y="0"/>
          <a:ext cx="0" cy="0"/>
          <a:chOff x="0" y="0"/>
          <a:chExt cx="0" cy="0"/>
        </a:xfrm>
      </p:grpSpPr>
      <p:sp>
        <p:nvSpPr>
          <p:cNvPr id="19" name="Google Shape;19;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6"/>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4" name="Shape 24"/>
        <p:cNvGrpSpPr/>
        <p:nvPr/>
      </p:nvGrpSpPr>
      <p:grpSpPr>
        <a:xfrm>
          <a:off x="0" y="0"/>
          <a:ext cx="0" cy="0"/>
          <a:chOff x="0" y="0"/>
          <a:chExt cx="0" cy="0"/>
        </a:xfrm>
      </p:grpSpPr>
      <p:sp>
        <p:nvSpPr>
          <p:cNvPr id="25" name="Google Shape;25;p7"/>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7"/>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7" name="Google Shape;27;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0" name="Shape 30"/>
        <p:cNvGrpSpPr/>
        <p:nvPr/>
      </p:nvGrpSpPr>
      <p:grpSpPr>
        <a:xfrm>
          <a:off x="0" y="0"/>
          <a:ext cx="0" cy="0"/>
          <a:chOff x="0" y="0"/>
          <a:chExt cx="0" cy="0"/>
        </a:xfrm>
      </p:grpSpPr>
      <p:sp>
        <p:nvSpPr>
          <p:cNvPr id="31" name="Google Shape;31;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8"/>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8"/>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7" name="Shape 37"/>
        <p:cNvGrpSpPr/>
        <p:nvPr/>
      </p:nvGrpSpPr>
      <p:grpSpPr>
        <a:xfrm>
          <a:off x="0" y="0"/>
          <a:ext cx="0" cy="0"/>
          <a:chOff x="0" y="0"/>
          <a:chExt cx="0" cy="0"/>
        </a:xfrm>
      </p:grpSpPr>
      <p:sp>
        <p:nvSpPr>
          <p:cNvPr id="38" name="Google Shape;38;p9"/>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9"/>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0" name="Google Shape;40;p9"/>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9"/>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2" name="Google Shape;42;p9"/>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6" name="Shape 46"/>
        <p:cNvGrpSpPr/>
        <p:nvPr/>
      </p:nvGrpSpPr>
      <p:grpSpPr>
        <a:xfrm>
          <a:off x="0" y="0"/>
          <a:ext cx="0" cy="0"/>
          <a:chOff x="0" y="0"/>
          <a:chExt cx="0" cy="0"/>
        </a:xfrm>
      </p:grpSpPr>
      <p:sp>
        <p:nvSpPr>
          <p:cNvPr id="47" name="Google Shape;47;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1" name="Shape 51"/>
        <p:cNvGrpSpPr/>
        <p:nvPr/>
      </p:nvGrpSpPr>
      <p:grpSpPr>
        <a:xfrm>
          <a:off x="0" y="0"/>
          <a:ext cx="0" cy="0"/>
          <a:chOff x="0" y="0"/>
          <a:chExt cx="0" cy="0"/>
        </a:xfrm>
      </p:grpSpPr>
      <p:sp>
        <p:nvSpPr>
          <p:cNvPr id="52" name="Google Shape;52;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5" name="Shape 55"/>
        <p:cNvGrpSpPr/>
        <p:nvPr/>
      </p:nvGrpSpPr>
      <p:grpSpPr>
        <a:xfrm>
          <a:off x="0" y="0"/>
          <a:ext cx="0" cy="0"/>
          <a:chOff x="0" y="0"/>
          <a:chExt cx="0" cy="0"/>
        </a:xfrm>
      </p:grpSpPr>
      <p:sp>
        <p:nvSpPr>
          <p:cNvPr id="56" name="Google Shape;56;p12"/>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8" name="Google Shape;58;p12"/>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9" name="Google Shape;59;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image" Target="../media/image5.jpg"/><Relationship Id="rId10" Type="http://schemas.openxmlformats.org/officeDocument/2006/relationships/image" Target="../media/image6.png"/><Relationship Id="rId13" Type="http://schemas.openxmlformats.org/officeDocument/2006/relationships/image" Target="../media/image3.jp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feinamc.eu/" TargetMode="External"/><Relationship Id="rId4" Type="http://schemas.openxmlformats.org/officeDocument/2006/relationships/image" Target="../media/image9.png"/><Relationship Id="rId9" Type="http://schemas.openxmlformats.org/officeDocument/2006/relationships/image" Target="../media/image4.png"/><Relationship Id="rId15" Type="http://schemas.openxmlformats.org/officeDocument/2006/relationships/image" Target="../media/image1.png"/><Relationship Id="rId1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8.jpg"/><Relationship Id="rId7" Type="http://schemas.openxmlformats.org/officeDocument/2006/relationships/hyperlink" Target="https://www.facebook.com/Feinamc-111534577832106" TargetMode="External"/><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nvSpPr>
        <p:spPr>
          <a:xfrm>
            <a:off x="3200027" y="1527925"/>
            <a:ext cx="3102000" cy="4002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B0F0"/>
                </a:solidFill>
                <a:latin typeface="Calibri"/>
                <a:ea typeface="Calibri"/>
                <a:cs typeface="Calibri"/>
                <a:sym typeface="Calibri"/>
              </a:rPr>
              <a:t>Πρόγραμμα καθοδήγησης</a:t>
            </a:r>
            <a:r>
              <a:rPr b="1" i="0" lang="en-US" sz="2000" u="none" cap="none" strike="noStrike">
                <a:solidFill>
                  <a:srgbClr val="00B0F0"/>
                </a:solidFill>
                <a:latin typeface="Calibri"/>
                <a:ea typeface="Calibri"/>
                <a:cs typeface="Calibri"/>
                <a:sym typeface="Calibri"/>
              </a:rPr>
              <a:t> </a:t>
            </a:r>
            <a:endParaRPr b="1" i="0" sz="2000" u="none" cap="none" strike="noStrike">
              <a:solidFill>
                <a:srgbClr val="00B0F0"/>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0" l="0" r="0" t="0"/>
          <a:stretch/>
        </p:blipFill>
        <p:spPr>
          <a:xfrm>
            <a:off x="228618" y="1796227"/>
            <a:ext cx="2254182" cy="3005576"/>
          </a:xfrm>
          <a:prstGeom prst="rect">
            <a:avLst/>
          </a:prstGeom>
          <a:noFill/>
          <a:ln>
            <a:noFill/>
          </a:ln>
        </p:spPr>
      </p:pic>
      <p:sp>
        <p:nvSpPr>
          <p:cNvPr id="87" name="Google Shape;87;p1"/>
          <p:cNvSpPr/>
          <p:nvPr/>
        </p:nvSpPr>
        <p:spPr>
          <a:xfrm>
            <a:off x="149475" y="5868050"/>
            <a:ext cx="4229700" cy="3884100"/>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Εκπαιδευτικοί και μαθητές (μέντορες και υπότροφοι) που συμμετείχαν στο πρόγραμμα, συμμετείχαν στο Διεθνές Σεμινάριο στο Παλέρμο, το οποίο διήρκεσε 3 ημέρες (10-13 Μαΐου 2022). Όλοι είχαν την ευκαιρία να γνωριστούν από κοντά.</a:t>
            </a:r>
            <a:endParaRPr>
              <a:solidFill>
                <a:schemeClr val="dk1"/>
              </a:solidFill>
              <a:latin typeface="Calibri"/>
              <a:ea typeface="Calibri"/>
              <a:cs typeface="Calibri"/>
              <a:sym typeface="Calibri"/>
            </a:endParaRPr>
          </a:p>
          <a:p>
            <a:pPr indent="0" lvl="0" marL="0" marR="0" rtl="0" algn="just">
              <a:lnSpc>
                <a:spcPct val="11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marR="0" rtl="0" algn="just">
              <a:lnSpc>
                <a:spcPct val="110000"/>
              </a:lnSpc>
              <a:spcBef>
                <a:spcPts val="0"/>
              </a:spcBef>
              <a:spcAft>
                <a:spcPts val="0"/>
              </a:spcAft>
              <a:buNone/>
            </a:pPr>
            <a:r>
              <a:rPr lang="en-US">
                <a:solidFill>
                  <a:schemeClr val="dk1"/>
                </a:solidFill>
                <a:latin typeface="Calibri"/>
                <a:ea typeface="Calibri"/>
                <a:cs typeface="Calibri"/>
                <a:sym typeface="Calibri"/>
              </a:rPr>
              <a:t>Οι μαθητές έμαθαν περισσότερα για το ρόλο τους ως μέντορες και mentees, μίλησαν για τα συναισθήματα και τις σκέψεις τους σχετικά με το mentoring. Οι εκπαιδευτικοί αμφισβήτησαν τις προκαταλήψεις τους σχετικά με το mentoring και συζήτησαν τα διαφορετικά εκπαιδευτικά συστήματα στην Ιταλία, την Αυστρία, την Κύπρο, την Ελλάδα και την Ισπανία. Επιπλέον, όλοι έμαθαν και αμφισβήτησαν τις σκέψεις τους σχετικά με τη διαφορετικότητα και την ενσωμάτωση παίζοντας διάφορες δραστηριότητες που διοργάνωσε το CESIE.</a:t>
            </a:r>
            <a:endParaRPr>
              <a:solidFill>
                <a:schemeClr val="dk1"/>
              </a:solidFill>
              <a:latin typeface="Calibri"/>
              <a:ea typeface="Calibri"/>
              <a:cs typeface="Calibri"/>
              <a:sym typeface="Calibri"/>
            </a:endParaRPr>
          </a:p>
          <a:p>
            <a:pPr indent="0" lvl="0" marL="0" marR="0" rtl="0" algn="just">
              <a:lnSpc>
                <a:spcPct val="11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88" name="Google Shape;88;p1"/>
          <p:cNvSpPr/>
          <p:nvPr/>
        </p:nvSpPr>
        <p:spPr>
          <a:xfrm>
            <a:off x="149475" y="453700"/>
            <a:ext cx="4229700" cy="861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cap="small">
                <a:solidFill>
                  <a:srgbClr val="FFD966"/>
                </a:solidFill>
              </a:rPr>
              <a:t>Ε</a:t>
            </a:r>
            <a:r>
              <a:rPr b="1" lang="en-US" sz="2500" cap="small">
                <a:solidFill>
                  <a:schemeClr val="dk1"/>
                </a:solidFill>
              </a:rPr>
              <a:t>νημερωτικo </a:t>
            </a:r>
            <a:r>
              <a:rPr b="1" lang="en-US" sz="2500" cap="small">
                <a:solidFill>
                  <a:srgbClr val="FFD966"/>
                </a:solidFill>
              </a:rPr>
              <a:t>δ</a:t>
            </a:r>
            <a:r>
              <a:rPr b="1" lang="en-US" sz="2500" cap="small">
                <a:solidFill>
                  <a:schemeClr val="dk1"/>
                </a:solidFill>
              </a:rPr>
              <a:t>ελτiο </a:t>
            </a:r>
            <a:r>
              <a:rPr b="1" lang="en-US" sz="2500" cap="small">
                <a:solidFill>
                  <a:srgbClr val="FFD966"/>
                </a:solidFill>
              </a:rPr>
              <a:t>τ</a:t>
            </a:r>
            <a:r>
              <a:rPr b="1" lang="en-US" sz="2500" cap="small">
                <a:solidFill>
                  <a:schemeClr val="dk1"/>
                </a:solidFill>
              </a:rPr>
              <a:t>εyχος 2</a:t>
            </a:r>
            <a:endParaRPr b="1" sz="2500" cap="small">
              <a:solidFill>
                <a:schemeClr val="dk1"/>
              </a:solidFill>
            </a:endParaRPr>
          </a:p>
          <a:p>
            <a:pPr indent="0" lvl="0" marL="0" marR="0" rtl="0" algn="ctr">
              <a:spcBef>
                <a:spcPts val="0"/>
              </a:spcBef>
              <a:spcAft>
                <a:spcPts val="0"/>
              </a:spcAft>
              <a:buNone/>
            </a:pPr>
            <a:r>
              <a:rPr b="1" lang="en-US" sz="2500" cap="small">
                <a:solidFill>
                  <a:srgbClr val="FFD966"/>
                </a:solidFill>
              </a:rPr>
              <a:t>Μ</a:t>
            </a:r>
            <a:r>
              <a:rPr b="1" lang="en-US" sz="2500" cap="small">
                <a:solidFill>
                  <a:schemeClr val="dk1"/>
                </a:solidFill>
              </a:rPr>
              <a:t>aιος 2022</a:t>
            </a:r>
            <a:endParaRPr b="1" sz="2500" cap="small">
              <a:solidFill>
                <a:schemeClr val="dk1"/>
              </a:solidFill>
            </a:endParaRPr>
          </a:p>
        </p:txBody>
      </p:sp>
      <p:sp>
        <p:nvSpPr>
          <p:cNvPr id="89" name="Google Shape;89;p1"/>
          <p:cNvSpPr txBox="1"/>
          <p:nvPr/>
        </p:nvSpPr>
        <p:spPr>
          <a:xfrm>
            <a:off x="228625" y="5134825"/>
            <a:ext cx="4897800" cy="4002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7030A0"/>
                </a:solidFill>
                <a:latin typeface="Calibri"/>
                <a:ea typeface="Calibri"/>
                <a:cs typeface="Calibri"/>
                <a:sym typeface="Calibri"/>
              </a:rPr>
              <a:t>Διεθνές Σεμινάριο Ανταλλαγής Εμπειριών</a:t>
            </a:r>
            <a:endParaRPr b="1" i="0" sz="2000" u="none" cap="none" strike="noStrike">
              <a:solidFill>
                <a:srgbClr val="7030A0"/>
              </a:solidFill>
              <a:latin typeface="Calibri"/>
              <a:ea typeface="Calibri"/>
              <a:cs typeface="Calibri"/>
              <a:sym typeface="Calibri"/>
            </a:endParaRPr>
          </a:p>
        </p:txBody>
      </p:sp>
      <p:sp>
        <p:nvSpPr>
          <p:cNvPr id="90" name="Google Shape;90;p1"/>
          <p:cNvSpPr txBox="1"/>
          <p:nvPr/>
        </p:nvSpPr>
        <p:spPr>
          <a:xfrm>
            <a:off x="2834925" y="2095700"/>
            <a:ext cx="38058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Από την αρχή του έτους, όλες οι χώρες-εταίροι (δηλαδή η Ελλάδα, η Κύπρος, η Αυστρία, η Ισπανία και η Ιταλία) επέλεξαν τέσσερα σχολεία δευτεροβάθμιας εκπαίδευσης για να συνεργαστούν για το πρόγραμμα καθοδήγησης.</a:t>
            </a:r>
            <a:endParaRPr>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Λαμβάνοντας υπόψη τη δυναμική σχέση της καθοδήγησης, ένας μέντορας, ο οποίος είναι καλά ενσωματωμένος στο εκπαιδευτικό σύστημα της χώρας, αντιστοιχίζεται με έναν καθοδηγούμενο. Ο στόχος είναι να βοηθηθούν οι νεοαφιχθέντες μετανάστες σε εκπαιδευτικό και πολιτισμικό επίπεδο να αισθανθούν ενταγμένοι.</a:t>
            </a:r>
            <a:endParaRPr>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b="0" l="0" r="0" t="0"/>
          <a:stretch/>
        </p:blipFill>
        <p:spPr>
          <a:xfrm>
            <a:off x="4502948" y="5723705"/>
            <a:ext cx="2210845" cy="2947793"/>
          </a:xfrm>
          <a:prstGeom prst="rect">
            <a:avLst/>
          </a:prstGeom>
          <a:noFill/>
          <a:ln>
            <a:noFill/>
          </a:ln>
        </p:spPr>
      </p:pic>
      <p:pic>
        <p:nvPicPr>
          <p:cNvPr id="92" name="Google Shape;92;p1"/>
          <p:cNvPicPr preferRelativeResize="0"/>
          <p:nvPr/>
        </p:nvPicPr>
        <p:blipFill rotWithShape="1">
          <a:blip r:embed="rId5">
            <a:alphaModFix/>
          </a:blip>
          <a:srcRect b="0" l="0" r="0" t="0"/>
          <a:stretch/>
        </p:blipFill>
        <p:spPr>
          <a:xfrm>
            <a:off x="4634630" y="190399"/>
            <a:ext cx="1459815" cy="1125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150115" y="7268470"/>
            <a:ext cx="333139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a:t>
            </a:r>
            <a:endParaRPr sz="1200">
              <a:solidFill>
                <a:schemeClr val="dk1"/>
              </a:solidFill>
              <a:latin typeface="Tahoma"/>
              <a:ea typeface="Tahoma"/>
              <a:cs typeface="Tahoma"/>
              <a:sym typeface="Tahoma"/>
            </a:endParaRPr>
          </a:p>
        </p:txBody>
      </p:sp>
      <p:sp>
        <p:nvSpPr>
          <p:cNvPr id="98" name="Google Shape;98;p2"/>
          <p:cNvSpPr txBox="1"/>
          <p:nvPr/>
        </p:nvSpPr>
        <p:spPr>
          <a:xfrm>
            <a:off x="3119604" y="7525375"/>
            <a:ext cx="17916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800"/>
              <a:buFont typeface="Arial"/>
              <a:buNone/>
            </a:pPr>
            <a:r>
              <a:rPr b="1" lang="en-US" sz="1800">
                <a:solidFill>
                  <a:srgbClr val="EC1E28"/>
                </a:solidFill>
              </a:rPr>
              <a:t>Ακολουθήστε μας !</a:t>
            </a:r>
            <a:endParaRPr sz="1800">
              <a:solidFill>
                <a:srgbClr val="EC1E28"/>
              </a:solidFill>
              <a:latin typeface="Arial"/>
              <a:ea typeface="Arial"/>
              <a:cs typeface="Arial"/>
              <a:sym typeface="Arial"/>
            </a:endParaRPr>
          </a:p>
        </p:txBody>
      </p:sp>
      <p:sp>
        <p:nvSpPr>
          <p:cNvPr id="99" name="Google Shape;99;p2"/>
          <p:cNvSpPr/>
          <p:nvPr/>
        </p:nvSpPr>
        <p:spPr>
          <a:xfrm>
            <a:off x="172744" y="1142386"/>
            <a:ext cx="3831900" cy="3539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Μετά το Διεθνές Σεμινάριο Ανταλλαγών στο Παλέρμο, οι εταίροι είχαν την ευκαιρία να συναντηθούν για πρώτη φορά πρόσωπο με πρόσωπο. Πιο συγκεκριμένα, συζήτησαν για την κατάσταση στην Ουκρανία και τόνισαν την ανάγκη να βοηθηθούν οι νεοαφιχθέντες μετανάστες να νιώσουν ότι εντάσσονται στη χώρα υποδοχής.</a:t>
            </a:r>
            <a:endParaRPr sz="13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Επιπλέον, ένα από τα επόμενα βήματα του έργου είναι να ξεκινήσει το εργαλείο προηγούμενης αξιολόγησης. Το εργαλείο προηγούμενης αξιολόγησης αξιολογεί τις προηγούμενες γνώσεις και δεξιότητες των νεοαφιχθέντων μεταναστών, προκειμένου οι εκπαιδευτικοί να γνωρίζουν το επίπεδο γνώσεων των μαθητών. Αυτό θα είναι χρήσιμο, κυρίως για τους εκπαιδευτικούς, ώστε να προσαρμόσουν το αντικείμενό τους στις ανάγκες και τα κενά των μαθητών.</a:t>
            </a:r>
            <a:endParaRPr sz="13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300">
              <a:solidFill>
                <a:schemeClr val="dk1"/>
              </a:solidFill>
              <a:latin typeface="Calibri"/>
              <a:ea typeface="Calibri"/>
              <a:cs typeface="Calibri"/>
              <a:sym typeface="Calibri"/>
            </a:endParaRPr>
          </a:p>
        </p:txBody>
      </p:sp>
      <p:sp>
        <p:nvSpPr>
          <p:cNvPr id="100" name="Google Shape;100;p2"/>
          <p:cNvSpPr txBox="1"/>
          <p:nvPr/>
        </p:nvSpPr>
        <p:spPr>
          <a:xfrm>
            <a:off x="62350" y="9191274"/>
            <a:ext cx="4220700" cy="6480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800"/>
              <a:buFont typeface="Arial"/>
              <a:buNone/>
            </a:pPr>
            <a:r>
              <a:rPr lang="en-US" sz="800">
                <a:solidFill>
                  <a:schemeClr val="dk1"/>
                </a:solidFill>
                <a:latin typeface="Calibri"/>
                <a:ea typeface="Calibri"/>
                <a:cs typeface="Calibri"/>
                <a:sym typeface="Calibri"/>
              </a:rPr>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sz="1100">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lnSpc>
                <a:spcPct val="110000"/>
              </a:lnSpc>
              <a:spcBef>
                <a:spcPts val="595"/>
              </a:spcBef>
              <a:spcAft>
                <a:spcPts val="0"/>
              </a:spcAft>
              <a:buNone/>
            </a:pPr>
            <a:r>
              <a:t/>
            </a:r>
            <a:endParaRPr sz="800">
              <a:solidFill>
                <a:srgbClr val="000000"/>
              </a:solidFill>
              <a:latin typeface="Arial"/>
              <a:ea typeface="Arial"/>
              <a:cs typeface="Arial"/>
              <a:sym typeface="Arial"/>
            </a:endParaRPr>
          </a:p>
        </p:txBody>
      </p:sp>
      <p:sp>
        <p:nvSpPr>
          <p:cNvPr id="101" name="Google Shape;101;p2"/>
          <p:cNvSpPr/>
          <p:nvPr/>
        </p:nvSpPr>
        <p:spPr>
          <a:xfrm>
            <a:off x="5134339" y="9469331"/>
            <a:ext cx="159234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val="tx"/>
                    </a:ext>
                  </a:extLst>
                </a:hlinkClick>
              </a:rPr>
              <a:t>https://feinamc.eu/</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b="0" l="0" r="0" t="0"/>
          <a:stretch/>
        </p:blipFill>
        <p:spPr>
          <a:xfrm>
            <a:off x="5134339" y="8334047"/>
            <a:ext cx="1329934" cy="1024969"/>
          </a:xfrm>
          <a:prstGeom prst="rect">
            <a:avLst/>
          </a:prstGeom>
          <a:noFill/>
          <a:ln>
            <a:noFill/>
          </a:ln>
        </p:spPr>
      </p:pic>
      <p:pic>
        <p:nvPicPr>
          <p:cNvPr id="103" name="Google Shape;103;p2"/>
          <p:cNvPicPr preferRelativeResize="0"/>
          <p:nvPr/>
        </p:nvPicPr>
        <p:blipFill rotWithShape="1">
          <a:blip r:embed="rId5">
            <a:alphaModFix/>
          </a:blip>
          <a:srcRect b="0" l="0" r="0" t="0"/>
          <a:stretch/>
        </p:blipFill>
        <p:spPr>
          <a:xfrm>
            <a:off x="4388699" y="1060628"/>
            <a:ext cx="2075574" cy="1556681"/>
          </a:xfrm>
          <a:prstGeom prst="rect">
            <a:avLst/>
          </a:prstGeom>
          <a:noFill/>
          <a:ln>
            <a:noFill/>
          </a:ln>
        </p:spPr>
      </p:pic>
      <p:pic>
        <p:nvPicPr>
          <p:cNvPr id="104" name="Google Shape;104;p2"/>
          <p:cNvPicPr preferRelativeResize="0"/>
          <p:nvPr/>
        </p:nvPicPr>
        <p:blipFill rotWithShape="1">
          <a:blip r:embed="rId6">
            <a:alphaModFix/>
          </a:blip>
          <a:srcRect b="-1" l="0" r="23167" t="-17875"/>
          <a:stretch/>
        </p:blipFill>
        <p:spPr>
          <a:xfrm>
            <a:off x="62339" y="7799713"/>
            <a:ext cx="3254185" cy="1024975"/>
          </a:xfrm>
          <a:prstGeom prst="rect">
            <a:avLst/>
          </a:prstGeom>
          <a:noFill/>
          <a:ln>
            <a:noFill/>
          </a:ln>
        </p:spPr>
      </p:pic>
      <p:sp>
        <p:nvSpPr>
          <p:cNvPr id="105" name="Google Shape;105;p2"/>
          <p:cNvSpPr/>
          <p:nvPr/>
        </p:nvSpPr>
        <p:spPr>
          <a:xfrm>
            <a:off x="5376225" y="7460125"/>
            <a:ext cx="1226400" cy="81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500"/>
              <a:buFont typeface="Arial"/>
              <a:buNone/>
            </a:pPr>
            <a:r>
              <a:rPr b="1" lang="en-US" sz="1500" u="sng">
                <a:solidFill>
                  <a:schemeClr val="hlink"/>
                </a:solidFill>
                <a:hlinkClick r:id="rId7"/>
              </a:rPr>
              <a:t>FEINAMC στο Facebook</a:t>
            </a: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b="0" l="0" r="0" t="0"/>
          <a:stretch/>
        </p:blipFill>
        <p:spPr>
          <a:xfrm>
            <a:off x="4457282" y="2878968"/>
            <a:ext cx="1871935" cy="2495915"/>
          </a:xfrm>
          <a:prstGeom prst="rect">
            <a:avLst/>
          </a:prstGeom>
          <a:noFill/>
          <a:ln>
            <a:noFill/>
          </a:ln>
        </p:spPr>
      </p:pic>
      <p:pic>
        <p:nvPicPr>
          <p:cNvPr id="107" name="Google Shape;107;p2"/>
          <p:cNvPicPr preferRelativeResize="0"/>
          <p:nvPr/>
        </p:nvPicPr>
        <p:blipFill rotWithShape="1">
          <a:blip r:embed="rId9">
            <a:alphaModFix/>
          </a:blip>
          <a:srcRect b="0" l="0" r="0" t="0"/>
          <a:stretch/>
        </p:blipFill>
        <p:spPr>
          <a:xfrm>
            <a:off x="3379769" y="6702560"/>
            <a:ext cx="1791555" cy="468000"/>
          </a:xfrm>
          <a:prstGeom prst="rect">
            <a:avLst/>
          </a:prstGeom>
          <a:noFill/>
          <a:ln>
            <a:noFill/>
          </a:ln>
        </p:spPr>
      </p:pic>
      <p:pic>
        <p:nvPicPr>
          <p:cNvPr id="108" name="Google Shape;108;p2"/>
          <p:cNvPicPr preferRelativeResize="0"/>
          <p:nvPr/>
        </p:nvPicPr>
        <p:blipFill rotWithShape="1">
          <a:blip r:embed="rId10">
            <a:alphaModFix/>
          </a:blip>
          <a:srcRect b="0" l="0" r="0" t="0"/>
          <a:stretch/>
        </p:blipFill>
        <p:spPr>
          <a:xfrm>
            <a:off x="474125" y="5470239"/>
            <a:ext cx="1125403" cy="1125403"/>
          </a:xfrm>
          <a:prstGeom prst="rect">
            <a:avLst/>
          </a:prstGeom>
          <a:noFill/>
          <a:ln>
            <a:noFill/>
          </a:ln>
        </p:spPr>
      </p:pic>
      <p:pic>
        <p:nvPicPr>
          <p:cNvPr id="109" name="Google Shape;109;p2"/>
          <p:cNvPicPr preferRelativeResize="0"/>
          <p:nvPr/>
        </p:nvPicPr>
        <p:blipFill rotWithShape="1">
          <a:blip r:embed="rId11">
            <a:alphaModFix/>
          </a:blip>
          <a:srcRect b="0" l="0" r="0" t="0"/>
          <a:stretch/>
        </p:blipFill>
        <p:spPr>
          <a:xfrm>
            <a:off x="1733545" y="6486672"/>
            <a:ext cx="1152395" cy="1152395"/>
          </a:xfrm>
          <a:prstGeom prst="rect">
            <a:avLst/>
          </a:prstGeom>
          <a:noFill/>
          <a:ln>
            <a:noFill/>
          </a:ln>
        </p:spPr>
      </p:pic>
      <p:pic>
        <p:nvPicPr>
          <p:cNvPr id="110" name="Google Shape;110;p2"/>
          <p:cNvPicPr preferRelativeResize="0"/>
          <p:nvPr/>
        </p:nvPicPr>
        <p:blipFill rotWithShape="1">
          <a:blip r:embed="rId12">
            <a:alphaModFix/>
          </a:blip>
          <a:srcRect b="0" l="0" r="0" t="0"/>
          <a:stretch/>
        </p:blipFill>
        <p:spPr>
          <a:xfrm>
            <a:off x="2002391" y="5622573"/>
            <a:ext cx="1463208" cy="648000"/>
          </a:xfrm>
          <a:prstGeom prst="rect">
            <a:avLst/>
          </a:prstGeom>
          <a:noFill/>
          <a:ln>
            <a:noFill/>
          </a:ln>
        </p:spPr>
      </p:pic>
      <p:pic>
        <p:nvPicPr>
          <p:cNvPr id="111" name="Google Shape;111;p2"/>
          <p:cNvPicPr preferRelativeResize="0"/>
          <p:nvPr/>
        </p:nvPicPr>
        <p:blipFill rotWithShape="1">
          <a:blip r:embed="rId13">
            <a:alphaModFix/>
          </a:blip>
          <a:srcRect b="0" l="0" r="0" t="0"/>
          <a:stretch/>
        </p:blipFill>
        <p:spPr>
          <a:xfrm>
            <a:off x="474125" y="6734222"/>
            <a:ext cx="810240" cy="810240"/>
          </a:xfrm>
          <a:prstGeom prst="rect">
            <a:avLst/>
          </a:prstGeom>
          <a:noFill/>
          <a:ln>
            <a:noFill/>
          </a:ln>
        </p:spPr>
      </p:pic>
      <p:sp>
        <p:nvSpPr>
          <p:cNvPr id="112" name="Google Shape;112;p2"/>
          <p:cNvSpPr txBox="1"/>
          <p:nvPr/>
        </p:nvSpPr>
        <p:spPr>
          <a:xfrm>
            <a:off x="109100" y="186025"/>
            <a:ext cx="4401300" cy="9234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lang="en-US" sz="1700">
                <a:solidFill>
                  <a:srgbClr val="2E75B5"/>
                </a:solidFill>
                <a:latin typeface="Calibri"/>
                <a:ea typeface="Calibri"/>
                <a:cs typeface="Calibri"/>
                <a:sym typeface="Calibri"/>
              </a:rPr>
              <a:t>Επόμενο Βήμα: Προηγούμενο Εργαλείο αξιολόγησης</a:t>
            </a:r>
            <a:endParaRPr b="1" sz="1700">
              <a:solidFill>
                <a:srgbClr val="2E75B5"/>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2E75B5"/>
              </a:solidFill>
              <a:latin typeface="Calibri"/>
              <a:ea typeface="Calibri"/>
              <a:cs typeface="Calibri"/>
              <a:sym typeface="Calibri"/>
            </a:endParaRPr>
          </a:p>
        </p:txBody>
      </p:sp>
      <p:sp>
        <p:nvSpPr>
          <p:cNvPr id="113" name="Google Shape;113;p2"/>
          <p:cNvSpPr txBox="1"/>
          <p:nvPr/>
        </p:nvSpPr>
        <p:spPr>
          <a:xfrm>
            <a:off x="172744" y="4999003"/>
            <a:ext cx="3831881" cy="40011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7030A0"/>
                </a:solidFill>
                <a:latin typeface="Calibri"/>
                <a:ea typeface="Calibri"/>
                <a:cs typeface="Calibri"/>
                <a:sym typeface="Calibri"/>
              </a:rPr>
              <a:t>Κοινοπραξία </a:t>
            </a:r>
            <a:r>
              <a:rPr b="1" lang="en-US" sz="2000">
                <a:solidFill>
                  <a:srgbClr val="7030A0"/>
                </a:solidFill>
                <a:latin typeface="Calibri"/>
                <a:ea typeface="Calibri"/>
                <a:cs typeface="Calibri"/>
                <a:sym typeface="Calibri"/>
              </a:rPr>
              <a:t> </a:t>
            </a:r>
            <a:endParaRPr b="1" sz="2000">
              <a:solidFill>
                <a:srgbClr val="7030A0"/>
              </a:solidFill>
              <a:latin typeface="Calibri"/>
              <a:ea typeface="Calibri"/>
              <a:cs typeface="Calibri"/>
              <a:sym typeface="Calibri"/>
            </a:endParaRPr>
          </a:p>
        </p:txBody>
      </p:sp>
      <p:sp>
        <p:nvSpPr>
          <p:cNvPr id="114" name="Google Shape;114;p2"/>
          <p:cNvSpPr txBox="1"/>
          <p:nvPr/>
        </p:nvSpPr>
        <p:spPr>
          <a:xfrm>
            <a:off x="62350" y="8824675"/>
            <a:ext cx="47877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Αριθμός έργου: 621545-EPP-1-2020-1-ES-EPPKA3-IPI-SOC-IN</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p:txBody>
      </p:sp>
      <p:pic>
        <p:nvPicPr>
          <p:cNvPr id="115" name="Google Shape;115;p2"/>
          <p:cNvPicPr preferRelativeResize="0"/>
          <p:nvPr/>
        </p:nvPicPr>
        <p:blipFill rotWithShape="1">
          <a:blip r:embed="rId14">
            <a:alphaModFix/>
          </a:blip>
          <a:srcRect b="0" l="0" r="0" t="0"/>
          <a:stretch/>
        </p:blipFill>
        <p:spPr>
          <a:xfrm>
            <a:off x="4965722" y="7639067"/>
            <a:ext cx="419100" cy="419100"/>
          </a:xfrm>
          <a:prstGeom prst="rect">
            <a:avLst/>
          </a:prstGeom>
          <a:noFill/>
          <a:ln>
            <a:noFill/>
          </a:ln>
        </p:spPr>
      </p:pic>
      <p:pic>
        <p:nvPicPr>
          <p:cNvPr id="116" name="Google Shape;116;p2"/>
          <p:cNvPicPr preferRelativeResize="0"/>
          <p:nvPr/>
        </p:nvPicPr>
        <p:blipFill rotWithShape="1">
          <a:blip r:embed="rId15">
            <a:alphaModFix/>
          </a:blip>
          <a:srcRect b="0" l="0" r="0" t="0"/>
          <a:stretch/>
        </p:blipFill>
        <p:spPr>
          <a:xfrm>
            <a:off x="5996327" y="186031"/>
            <a:ext cx="536529" cy="4134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2019-05-16T13:34:27Z</dcterms:created>
  <dc:creator>Dimitra Zervaki</dc:creator>
</cp:coreProperties>
</file>