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2"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en Vu" initials="HV" lastIdx="1" clrIdx="0">
    <p:extLst>
      <p:ext uri="{19B8F6BF-5375-455C-9EA6-DF929625EA0E}">
        <p15:presenceInfo xmlns:p15="http://schemas.microsoft.com/office/powerpoint/2012/main" userId="Huyen V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360"/>
    <a:srgbClr val="EC1E28"/>
    <a:srgbClr val="FFFFFF"/>
    <a:srgbClr val="6A1E68"/>
    <a:srgbClr val="DB5E26"/>
    <a:srgbClr val="8B2B7A"/>
    <a:srgbClr val="DD8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100" d="100"/>
          <a:sy n="100" d="100"/>
        </p:scale>
        <p:origin x="1694" y="-1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5/9/2022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101972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5/9/2022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97432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5/9/2022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234178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56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5/9/2022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171564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2DED01AB-636C-4E5E-9B06-8866A4FB4445}" type="datetimeFigureOut">
              <a:rPr lang="el-GR" smtClean="0"/>
              <a:t>5/9/2022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112619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2DED01AB-636C-4E5E-9B06-8866A4FB4445}" type="datetimeFigureOut">
              <a:rPr lang="el-GR" smtClean="0"/>
              <a:t>5/9/2022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41762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472381" y="3618442"/>
            <a:ext cx="2901255" cy="532218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3471863" y="3618442"/>
            <a:ext cx="2915543" cy="532218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2DED01AB-636C-4E5E-9B06-8866A4FB4445}" type="datetimeFigureOut">
              <a:rPr lang="el-GR" smtClean="0"/>
              <a:t>5/9/2022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301406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DED01AB-636C-4E5E-9B06-8866A4FB4445}" type="datetimeFigureOut">
              <a:rPr lang="el-GR" smtClean="0"/>
              <a:t>5/9/2022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338368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D01AB-636C-4E5E-9B06-8866A4FB4445}" type="datetimeFigureOut">
              <a:rPr lang="el-GR" smtClean="0"/>
              <a:t>5/9/2022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42392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2DED01AB-636C-4E5E-9B06-8866A4FB4445}" type="datetimeFigureOut">
              <a:rPr lang="el-GR" smtClean="0"/>
              <a:t>5/9/2022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154518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2DED01AB-636C-4E5E-9B06-8866A4FB4445}" type="datetimeFigureOut">
              <a:rPr lang="el-GR" smtClean="0"/>
              <a:t>5/9/2022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7E0C08D-CE28-4722-BECE-31ABE86190FD}" type="slidenum">
              <a:rPr lang="el-GR" smtClean="0"/>
              <a:t>‹N›</a:t>
            </a:fld>
            <a:endParaRPr lang="el-GR"/>
          </a:p>
        </p:txBody>
      </p:sp>
    </p:spTree>
    <p:extLst>
      <p:ext uri="{BB962C8B-B14F-4D97-AF65-F5344CB8AC3E}">
        <p14:creationId xmlns:p14="http://schemas.microsoft.com/office/powerpoint/2010/main" val="137025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ED01AB-636C-4E5E-9B06-8866A4FB4445}" type="datetimeFigureOut">
              <a:rPr lang="el-GR" smtClean="0"/>
              <a:t>5/9/2022</a:t>
            </a:fld>
            <a:endParaRPr lang="el-G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7E0C08D-CE28-4722-BECE-31ABE86190FD}" type="slidenum">
              <a:rPr lang="el-GR" smtClean="0"/>
              <a:t>‹N›</a:t>
            </a:fld>
            <a:endParaRPr lang="el-GR"/>
          </a:p>
        </p:txBody>
      </p:sp>
    </p:spTree>
    <p:extLst>
      <p:ext uri="{BB962C8B-B14F-4D97-AF65-F5344CB8AC3E}">
        <p14:creationId xmlns:p14="http://schemas.microsoft.com/office/powerpoint/2010/main" val="83888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tiff"/><Relationship Id="rId3" Type="http://schemas.openxmlformats.org/officeDocument/2006/relationships/image" Target="../media/image4.png"/><Relationship Id="rId7" Type="http://schemas.openxmlformats.org/officeDocument/2006/relationships/hyperlink" Target="https://www.facebook.com/Feinamc-111534577832106" TargetMode="External"/><Relationship Id="rId12" Type="http://schemas.openxmlformats.org/officeDocument/2006/relationships/image" Target="../media/image10.jpeg"/><Relationship Id="rId2" Type="http://schemas.openxmlformats.org/officeDocument/2006/relationships/hyperlink" Target="https://feinamc.eu/" TargetMode="Externa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9.png"/><Relationship Id="rId5" Type="http://schemas.microsoft.com/office/2007/relationships/hdphoto" Target="../media/hdphoto3.wdp"/><Relationship Id="rId15" Type="http://schemas.openxmlformats.org/officeDocument/2006/relationships/image" Target="../media/image13.tiff"/><Relationship Id="rId10" Type="http://schemas.openxmlformats.org/officeDocument/2006/relationships/image" Target="../media/image8.tiff"/><Relationship Id="rId4" Type="http://schemas.openxmlformats.org/officeDocument/2006/relationships/image" Target="../media/image5.png"/><Relationship Id="rId9" Type="http://schemas.microsoft.com/office/2007/relationships/hdphoto" Target="../media/hdphoto4.wdp"/><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BC0E3032-2D9E-4E18-8FA7-592E2808ADC8}"/>
              </a:ext>
            </a:extLst>
          </p:cNvPr>
          <p:cNvSpPr txBox="1"/>
          <p:nvPr/>
        </p:nvSpPr>
        <p:spPr>
          <a:xfrm>
            <a:off x="3101434" y="1527923"/>
            <a:ext cx="2867260" cy="400110"/>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GB" sz="2000" b="1" dirty="0" err="1">
                <a:solidFill>
                  <a:srgbClr val="00B0F0"/>
                </a:solidFill>
              </a:rPr>
              <a:t>Programma</a:t>
            </a:r>
            <a:r>
              <a:rPr lang="en-GB" sz="2000" b="1" dirty="0">
                <a:solidFill>
                  <a:srgbClr val="00B0F0"/>
                </a:solidFill>
              </a:rPr>
              <a:t> di Mentoring</a:t>
            </a:r>
            <a:endParaRPr lang="el-GR" sz="2000" b="1" dirty="0">
              <a:solidFill>
                <a:srgbClr val="00B0F0"/>
              </a:solidFill>
            </a:endParaRPr>
          </a:p>
        </p:txBody>
      </p:sp>
      <p:pic>
        <p:nvPicPr>
          <p:cNvPr id="3" name="Grafik 2">
            <a:extLst>
              <a:ext uri="{FF2B5EF4-FFF2-40B4-BE49-F238E27FC236}">
                <a16:creationId xmlns:a16="http://schemas.microsoft.com/office/drawing/2014/main" id="{32107FFA-096A-45E2-96D5-902F46A74109}"/>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28618" y="1796227"/>
            <a:ext cx="2254182" cy="3005576"/>
          </a:xfrm>
          <a:prstGeom prst="rect">
            <a:avLst/>
          </a:prstGeom>
        </p:spPr>
      </p:pic>
      <p:sp>
        <p:nvSpPr>
          <p:cNvPr id="50" name="Ορθογώνιο 49">
            <a:extLst>
              <a:ext uri="{FF2B5EF4-FFF2-40B4-BE49-F238E27FC236}">
                <a16:creationId xmlns:a16="http://schemas.microsoft.com/office/drawing/2014/main" id="{88AD3E49-0409-46C5-BA63-754331D121BE}"/>
              </a:ext>
            </a:extLst>
          </p:cNvPr>
          <p:cNvSpPr/>
          <p:nvPr/>
        </p:nvSpPr>
        <p:spPr>
          <a:xfrm>
            <a:off x="149476" y="5868055"/>
            <a:ext cx="3941549" cy="3872279"/>
          </a:xfrm>
          <a:prstGeom prst="rect">
            <a:avLst/>
          </a:prstGeom>
        </p:spPr>
        <p:txBody>
          <a:bodyPr wrap="square">
            <a:spAutoFit/>
          </a:bodyPr>
          <a:lstStyle/>
          <a:p>
            <a:pPr algn="just">
              <a:lnSpc>
                <a:spcPct val="110000"/>
              </a:lnSpc>
              <a:buClr>
                <a:srgbClr val="6A1E68"/>
              </a:buClr>
              <a:buSzPct val="130000"/>
            </a:pPr>
            <a:r>
              <a:rPr lang="it-IT" sz="1400" dirty="0">
                <a:ea typeface="Tahoma" panose="020B0604030504040204" pitchFamily="34" charset="0"/>
                <a:cs typeface="Arial" panose="020B0604020202020204" pitchFamily="34" charset="0"/>
              </a:rPr>
              <a:t>Docenti e student</a:t>
            </a:r>
            <a:r>
              <a:rPr lang="it-IT" sz="1400" dirty="0"/>
              <a:t>з</a:t>
            </a:r>
            <a:r>
              <a:rPr lang="it-IT" sz="1400" dirty="0">
                <a:ea typeface="Tahoma" panose="020B0604030504040204" pitchFamily="34" charset="0"/>
                <a:cs typeface="Arial" panose="020B0604020202020204" pitchFamily="34" charset="0"/>
              </a:rPr>
              <a:t> (</a:t>
            </a:r>
            <a:r>
              <a:rPr lang="it-IT" sz="1400" dirty="0" err="1">
                <a:ea typeface="Tahoma" panose="020B0604030504040204" pitchFamily="34" charset="0"/>
                <a:cs typeface="Arial" panose="020B0604020202020204" pitchFamily="34" charset="0"/>
              </a:rPr>
              <a:t>mentor</a:t>
            </a:r>
            <a:r>
              <a:rPr lang="it-IT" sz="1400" dirty="0">
                <a:ea typeface="Tahoma" panose="020B0604030504040204" pitchFamily="34" charset="0"/>
                <a:cs typeface="Arial" panose="020B0604020202020204" pitchFamily="34" charset="0"/>
              </a:rPr>
              <a:t> e mentee) iscritt</a:t>
            </a:r>
            <a:r>
              <a:rPr lang="it-IT" sz="1400" dirty="0"/>
              <a:t>з</a:t>
            </a:r>
            <a:r>
              <a:rPr lang="it-IT" sz="1400" dirty="0">
                <a:ea typeface="Tahoma" panose="020B0604030504040204" pitchFamily="34" charset="0"/>
                <a:cs typeface="Arial" panose="020B0604020202020204" pitchFamily="34" charset="0"/>
              </a:rPr>
              <a:t> al progetto, hanno partecipato al Seminario di Scambio Internazionale a Palermo</a:t>
            </a:r>
            <a:r>
              <a:rPr lang="en-US" sz="1400" dirty="0">
                <a:ea typeface="Tahoma" panose="020B0604030504040204" pitchFamily="34" charset="0"/>
                <a:cs typeface="Arial" panose="020B0604020202020204" pitchFamily="34" charset="0"/>
              </a:rPr>
              <a:t>, </a:t>
            </a:r>
            <a:r>
              <a:rPr lang="it-IT" sz="1400" dirty="0">
                <a:ea typeface="Tahoma" panose="020B0604030504040204" pitchFamily="34" charset="0"/>
                <a:cs typeface="Arial" panose="020B0604020202020204" pitchFamily="34" charset="0"/>
              </a:rPr>
              <a:t>che è durato 3 giorni (10-13 maggio 2022)</a:t>
            </a:r>
            <a:r>
              <a:rPr lang="en-US" sz="1400" dirty="0">
                <a:ea typeface="Tahoma" panose="020B0604030504040204" pitchFamily="34" charset="0"/>
                <a:cs typeface="Arial" panose="020B0604020202020204" pitchFamily="34" charset="0"/>
              </a:rPr>
              <a:t>. </a:t>
            </a:r>
            <a:r>
              <a:rPr lang="it-IT" sz="1400" dirty="0" err="1">
                <a:ea typeface="Tahoma" panose="020B0604030504040204" pitchFamily="34" charset="0"/>
                <a:cs typeface="Arial" panose="020B0604020202020204" pitchFamily="34" charset="0"/>
              </a:rPr>
              <a:t>Tutt</a:t>
            </a:r>
            <a:r>
              <a:rPr lang="it-IT" sz="1400" dirty="0" err="1"/>
              <a:t>з</a:t>
            </a:r>
            <a:r>
              <a:rPr lang="it-IT" sz="1400" dirty="0">
                <a:ea typeface="Tahoma" panose="020B0604030504040204" pitchFamily="34" charset="0"/>
                <a:cs typeface="Arial" panose="020B0604020202020204" pitchFamily="34" charset="0"/>
              </a:rPr>
              <a:t> hanno avuto l'opportunità di incontrarsi faccia a faccia</a:t>
            </a:r>
            <a:r>
              <a:rPr lang="en-US" sz="1400" dirty="0">
                <a:ea typeface="Tahoma" panose="020B0604030504040204" pitchFamily="34" charset="0"/>
                <a:cs typeface="Arial" panose="020B0604020202020204" pitchFamily="34" charset="0"/>
              </a:rPr>
              <a:t>. </a:t>
            </a:r>
          </a:p>
          <a:p>
            <a:pPr algn="just">
              <a:lnSpc>
                <a:spcPct val="110000"/>
              </a:lnSpc>
              <a:buClr>
                <a:srgbClr val="6A1E68"/>
              </a:buClr>
              <a:buSzPct val="130000"/>
            </a:pPr>
            <a:endParaRPr lang="en-US" sz="1400" dirty="0">
              <a:ea typeface="Tahoma" panose="020B0604030504040204" pitchFamily="34" charset="0"/>
              <a:cs typeface="Arial" panose="020B0604020202020204" pitchFamily="34" charset="0"/>
            </a:endParaRPr>
          </a:p>
          <a:p>
            <a:pPr algn="just">
              <a:lnSpc>
                <a:spcPct val="110000"/>
              </a:lnSpc>
              <a:buClr>
                <a:srgbClr val="6A1E68"/>
              </a:buClr>
              <a:buSzPct val="130000"/>
            </a:pPr>
            <a:r>
              <a:rPr lang="it-IT" sz="1400" dirty="0" err="1">
                <a:ea typeface="Tahoma" panose="020B0604030504040204" pitchFamily="34" charset="0"/>
                <a:cs typeface="Arial" panose="020B0604020202020204" pitchFamily="34" charset="0"/>
              </a:rPr>
              <a:t>L</a:t>
            </a:r>
            <a:r>
              <a:rPr lang="it-IT" sz="1400" dirty="0" err="1"/>
              <a:t>з</a:t>
            </a:r>
            <a:r>
              <a:rPr lang="it-IT" sz="1400" dirty="0">
                <a:ea typeface="Tahoma" panose="020B0604030504040204" pitchFamily="34" charset="0"/>
                <a:cs typeface="Arial" panose="020B0604020202020204" pitchFamily="34" charset="0"/>
              </a:rPr>
              <a:t> student</a:t>
            </a:r>
            <a:r>
              <a:rPr lang="it-IT" sz="1400" dirty="0"/>
              <a:t>з</a:t>
            </a:r>
            <a:r>
              <a:rPr lang="it-IT" sz="1400" dirty="0">
                <a:ea typeface="Tahoma" panose="020B0604030504040204" pitchFamily="34" charset="0"/>
                <a:cs typeface="Arial" panose="020B0604020202020204" pitchFamily="34" charset="0"/>
              </a:rPr>
              <a:t> hanno imparato di più sul loro ruolo di </a:t>
            </a:r>
            <a:r>
              <a:rPr lang="it-IT" sz="1400" dirty="0" err="1">
                <a:ea typeface="Tahoma" panose="020B0604030504040204" pitchFamily="34" charset="0"/>
                <a:cs typeface="Arial" panose="020B0604020202020204" pitchFamily="34" charset="0"/>
              </a:rPr>
              <a:t>mentor</a:t>
            </a:r>
            <a:r>
              <a:rPr lang="it-IT" sz="1400" dirty="0">
                <a:ea typeface="Tahoma" panose="020B0604030504040204" pitchFamily="34" charset="0"/>
                <a:cs typeface="Arial" panose="020B0604020202020204" pitchFamily="34" charset="0"/>
              </a:rPr>
              <a:t> e mentee, ed hanno condiviso i loro sentimenti e pensieri in merito al mentoring</a:t>
            </a:r>
            <a:r>
              <a:rPr lang="en-US" sz="1400" dirty="0">
                <a:ea typeface="Tahoma" panose="020B0604030504040204" pitchFamily="34" charset="0"/>
                <a:cs typeface="Arial" panose="020B0604020202020204" pitchFamily="34" charset="0"/>
              </a:rPr>
              <a:t>. </a:t>
            </a:r>
            <a:r>
              <a:rPr lang="it-IT" sz="1400">
                <a:ea typeface="Tahoma" panose="020B0604030504040204" pitchFamily="34" charset="0"/>
                <a:cs typeface="Arial" panose="020B0604020202020204" pitchFamily="34" charset="0"/>
              </a:rPr>
              <a:t>L</a:t>
            </a:r>
            <a:r>
              <a:rPr lang="it-IT" sz="1400"/>
              <a:t>з</a:t>
            </a:r>
            <a:r>
              <a:rPr lang="it-IT" sz="1400">
                <a:ea typeface="Tahoma" panose="020B0604030504040204" pitchFamily="34" charset="0"/>
                <a:cs typeface="Arial" panose="020B0604020202020204" pitchFamily="34" charset="0"/>
              </a:rPr>
              <a:t> </a:t>
            </a:r>
            <a:r>
              <a:rPr lang="it-IT" sz="1400" dirty="0">
                <a:ea typeface="Tahoma" panose="020B0604030504040204" pitchFamily="34" charset="0"/>
                <a:cs typeface="Arial" panose="020B0604020202020204" pitchFamily="34" charset="0"/>
              </a:rPr>
              <a:t>insegnanti hanno affrontato i loro pregiudizi sul mentoring ed hanno discusso sui diversi sistemi educativi in ​​Italia, Austria, Cipro, Grecia e Spagna</a:t>
            </a:r>
            <a:r>
              <a:rPr lang="en-US" sz="1400" dirty="0">
                <a:ea typeface="Tahoma" panose="020B0604030504040204" pitchFamily="34" charset="0"/>
                <a:cs typeface="Arial" panose="020B0604020202020204" pitchFamily="34" charset="0"/>
              </a:rPr>
              <a:t>. </a:t>
            </a:r>
            <a:r>
              <a:rPr lang="it-IT" sz="1400" dirty="0">
                <a:ea typeface="Tahoma" panose="020B0604030504040204" pitchFamily="34" charset="0"/>
                <a:cs typeface="Arial" panose="020B0604020202020204" pitchFamily="34" charset="0"/>
              </a:rPr>
              <a:t>Inoltre, tutti hanno appreso ed affrontato i propri pensieri e pregiudizi sulla diversità e l'inclusione, attraverso diverse attività organizzate dal CESIE</a:t>
            </a:r>
            <a:r>
              <a:rPr lang="en-US" sz="1400" dirty="0">
                <a:ea typeface="Tahoma" panose="020B0604030504040204" pitchFamily="34" charset="0"/>
                <a:cs typeface="Arial" panose="020B0604020202020204" pitchFamily="34" charset="0"/>
              </a:rPr>
              <a:t>.</a:t>
            </a:r>
          </a:p>
          <a:p>
            <a:pPr algn="just">
              <a:lnSpc>
                <a:spcPct val="110000"/>
              </a:lnSpc>
              <a:buClr>
                <a:srgbClr val="6A1E68"/>
              </a:buClr>
              <a:buSzPct val="130000"/>
            </a:pPr>
            <a:endParaRPr lang="en-US" sz="1400" dirty="0">
              <a:ea typeface="Tahoma" panose="020B0604030504040204" pitchFamily="34" charset="0"/>
              <a:cs typeface="Arial" panose="020B0604020202020204" pitchFamily="34" charset="0"/>
            </a:endParaRPr>
          </a:p>
        </p:txBody>
      </p:sp>
      <p:sp>
        <p:nvSpPr>
          <p:cNvPr id="19" name="Ορθογώνιο 18">
            <a:extLst>
              <a:ext uri="{FF2B5EF4-FFF2-40B4-BE49-F238E27FC236}">
                <a16:creationId xmlns:a16="http://schemas.microsoft.com/office/drawing/2014/main" id="{5AE46472-7734-4778-B9CC-EF5536E45F19}"/>
              </a:ext>
            </a:extLst>
          </p:cNvPr>
          <p:cNvSpPr/>
          <p:nvPr/>
        </p:nvSpPr>
        <p:spPr>
          <a:xfrm>
            <a:off x="149476" y="453691"/>
            <a:ext cx="3840734" cy="861774"/>
          </a:xfrm>
          <a:prstGeom prst="rect">
            <a:avLst/>
          </a:prstGeom>
        </p:spPr>
        <p:txBody>
          <a:bodyPr wrap="square">
            <a:spAutoFit/>
          </a:bodyPr>
          <a:lstStyle/>
          <a:p>
            <a:pPr algn="ctr"/>
            <a:r>
              <a:rPr lang="en-US" sz="2500" b="1" cap="small" dirty="0">
                <a:solidFill>
                  <a:schemeClr val="accent4">
                    <a:lumMod val="60000"/>
                    <a:lumOff val="40000"/>
                  </a:schemeClr>
                </a:solidFill>
                <a:latin typeface="Arial" panose="020B0604020202020204" pitchFamily="34" charset="0"/>
                <a:ea typeface="Tahoma" panose="020B0604030504040204" pitchFamily="34" charset="0"/>
                <a:cs typeface="Arial" panose="020B0604020202020204" pitchFamily="34" charset="0"/>
              </a:rPr>
              <a:t>N</a:t>
            </a:r>
            <a:r>
              <a:rPr lang="en-US" sz="2500" b="1" cap="small" dirty="0">
                <a:latin typeface="Arial" panose="020B0604020202020204" pitchFamily="34" charset="0"/>
                <a:ea typeface="Tahoma" panose="020B0604030504040204" pitchFamily="34" charset="0"/>
                <a:cs typeface="Arial" panose="020B0604020202020204" pitchFamily="34" charset="0"/>
              </a:rPr>
              <a:t>ewsletter </a:t>
            </a:r>
            <a:r>
              <a:rPr lang="en-US" sz="2500" b="1" cap="small" dirty="0">
                <a:solidFill>
                  <a:schemeClr val="accent4">
                    <a:lumMod val="60000"/>
                    <a:lumOff val="40000"/>
                  </a:schemeClr>
                </a:solidFill>
                <a:latin typeface="Arial" panose="020B0604020202020204" pitchFamily="34" charset="0"/>
                <a:ea typeface="Tahoma" panose="020B0604030504040204" pitchFamily="34" charset="0"/>
                <a:cs typeface="Arial" panose="020B0604020202020204" pitchFamily="34" charset="0"/>
              </a:rPr>
              <a:t>N</a:t>
            </a:r>
            <a:r>
              <a:rPr lang="en-US" sz="2500" b="1" cap="small" dirty="0">
                <a:latin typeface="Arial" panose="020B0604020202020204" pitchFamily="34" charset="0"/>
                <a:ea typeface="Tahoma" panose="020B0604030504040204" pitchFamily="34" charset="0"/>
                <a:cs typeface="Arial" panose="020B0604020202020204" pitchFamily="34" charset="0"/>
              </a:rPr>
              <a:t>°</a:t>
            </a:r>
            <a:r>
              <a:rPr lang="en-GB" sz="2500" b="1" cap="small" dirty="0">
                <a:latin typeface="Arial" panose="020B0604020202020204" pitchFamily="34" charset="0"/>
                <a:ea typeface="Tahoma" panose="020B0604030504040204" pitchFamily="34" charset="0"/>
                <a:cs typeface="Arial" panose="020B0604020202020204" pitchFamily="34" charset="0"/>
              </a:rPr>
              <a:t>2</a:t>
            </a:r>
            <a:r>
              <a:rPr lang="en-US" sz="2500" b="1" cap="small" dirty="0">
                <a:latin typeface="Arial" panose="020B0604020202020204" pitchFamily="34" charset="0"/>
                <a:ea typeface="Tahoma" panose="020B0604030504040204" pitchFamily="34" charset="0"/>
                <a:cs typeface="Arial" panose="020B0604020202020204" pitchFamily="34" charset="0"/>
              </a:rPr>
              <a:t> </a:t>
            </a:r>
          </a:p>
          <a:p>
            <a:pPr algn="ctr"/>
            <a:r>
              <a:rPr lang="el-GR" sz="2500" b="1" cap="small" dirty="0">
                <a:solidFill>
                  <a:schemeClr val="accent4">
                    <a:lumMod val="60000"/>
                    <a:lumOff val="40000"/>
                  </a:schemeClr>
                </a:solidFill>
                <a:latin typeface="Arial" panose="020B0604020202020204" pitchFamily="34" charset="0"/>
                <a:ea typeface="Tahoma" panose="020B0604030504040204" pitchFamily="34" charset="0"/>
                <a:cs typeface="Arial" panose="020B0604020202020204" pitchFamily="34" charset="0"/>
              </a:rPr>
              <a:t>Μ</a:t>
            </a:r>
            <a:r>
              <a:rPr lang="it-IT" sz="2500" b="1" cap="small" dirty="0">
                <a:latin typeface="Arial" panose="020B0604020202020204" pitchFamily="34" charset="0"/>
                <a:ea typeface="Tahoma" panose="020B0604030504040204" pitchFamily="34" charset="0"/>
                <a:cs typeface="Arial" panose="020B0604020202020204" pitchFamily="34" charset="0"/>
              </a:rPr>
              <a:t>aggio</a:t>
            </a:r>
            <a:r>
              <a:rPr lang="en-US" sz="2500" b="1" cap="small" dirty="0">
                <a:latin typeface="Arial" panose="020B0604020202020204" pitchFamily="34" charset="0"/>
                <a:ea typeface="Tahoma" panose="020B0604030504040204" pitchFamily="34" charset="0"/>
                <a:cs typeface="Arial" panose="020B0604020202020204" pitchFamily="34" charset="0"/>
              </a:rPr>
              <a:t> 202</a:t>
            </a:r>
            <a:r>
              <a:rPr lang="el-GR" sz="2500" b="1" cap="small" dirty="0">
                <a:latin typeface="Arial" panose="020B0604020202020204" pitchFamily="34" charset="0"/>
                <a:ea typeface="Tahoma" panose="020B0604030504040204" pitchFamily="34" charset="0"/>
                <a:cs typeface="Arial" panose="020B0604020202020204" pitchFamily="34" charset="0"/>
              </a:rPr>
              <a:t>2</a:t>
            </a:r>
            <a:endParaRPr lang="el-GR" sz="2500" dirty="0">
              <a:latin typeface="Arial" panose="020B0604020202020204" pitchFamily="34" charset="0"/>
              <a:ea typeface="Tahoma" panose="020B060403050404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A029A82-7ADE-1340-9E70-713E6593D3FD}"/>
              </a:ext>
            </a:extLst>
          </p:cNvPr>
          <p:cNvSpPr txBox="1"/>
          <p:nvPr/>
        </p:nvSpPr>
        <p:spPr>
          <a:xfrm>
            <a:off x="228618" y="5098901"/>
            <a:ext cx="3682450"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err="1">
                <a:solidFill>
                  <a:srgbClr val="7030A0"/>
                </a:solidFill>
              </a:rPr>
              <a:t>Seminario</a:t>
            </a:r>
            <a:r>
              <a:rPr lang="en-US" sz="2000" b="1" dirty="0">
                <a:solidFill>
                  <a:srgbClr val="7030A0"/>
                </a:solidFill>
              </a:rPr>
              <a:t> di </a:t>
            </a:r>
            <a:r>
              <a:rPr lang="en-US" sz="2000" b="1" dirty="0" err="1">
                <a:solidFill>
                  <a:srgbClr val="7030A0"/>
                </a:solidFill>
              </a:rPr>
              <a:t>Scambio</a:t>
            </a:r>
            <a:r>
              <a:rPr lang="en-US" sz="2000" b="1" dirty="0">
                <a:solidFill>
                  <a:srgbClr val="7030A0"/>
                </a:solidFill>
              </a:rPr>
              <a:t> </a:t>
            </a:r>
            <a:r>
              <a:rPr lang="en-US" sz="2000" b="1" dirty="0" err="1">
                <a:solidFill>
                  <a:srgbClr val="7030A0"/>
                </a:solidFill>
              </a:rPr>
              <a:t>Internazionale</a:t>
            </a:r>
            <a:endParaRPr lang="el-GR" sz="2000" b="1" dirty="0">
              <a:solidFill>
                <a:srgbClr val="7030A0"/>
              </a:solidFill>
            </a:endParaRPr>
          </a:p>
        </p:txBody>
      </p:sp>
      <p:sp>
        <p:nvSpPr>
          <p:cNvPr id="4" name="TextBox 3"/>
          <p:cNvSpPr txBox="1"/>
          <p:nvPr/>
        </p:nvSpPr>
        <p:spPr>
          <a:xfrm>
            <a:off x="2768253" y="2254685"/>
            <a:ext cx="3533616" cy="2523768"/>
          </a:xfrm>
          <a:prstGeom prst="rect">
            <a:avLst/>
          </a:prstGeom>
          <a:noFill/>
        </p:spPr>
        <p:txBody>
          <a:bodyPr wrap="square" rtlCol="0">
            <a:spAutoFit/>
          </a:bodyPr>
          <a:lstStyle/>
          <a:p>
            <a:r>
              <a:rPr lang="it-IT" sz="1400" dirty="0"/>
              <a:t>Dall'inizio dell'anno, tutti i paesi partner (ovvero Grecia, Cipro, Austria, Spagna e Italia) hanno selezionato quattro scuole secondarie per collaborare al programma di mentoring</a:t>
            </a:r>
            <a:r>
              <a:rPr lang="en-GB" sz="1400" dirty="0"/>
              <a:t>. </a:t>
            </a:r>
          </a:p>
          <a:p>
            <a:endParaRPr lang="en-GB" sz="1400" dirty="0"/>
          </a:p>
          <a:p>
            <a:r>
              <a:rPr lang="it-IT" sz="1400" dirty="0"/>
              <a:t>Considerando il rapporto dinamico del tutoraggio, un/a </a:t>
            </a:r>
            <a:r>
              <a:rPr lang="it-IT" sz="1400" dirty="0" err="1"/>
              <a:t>mentor</a:t>
            </a:r>
            <a:r>
              <a:rPr lang="it-IT" sz="1400" dirty="0"/>
              <a:t>, che è ben </a:t>
            </a:r>
            <a:r>
              <a:rPr lang="it-IT" sz="1400" dirty="0" err="1"/>
              <a:t>integratз</a:t>
            </a:r>
            <a:r>
              <a:rPr lang="it-IT" sz="1400" dirty="0"/>
              <a:t> nel sistema educativo del paese, è </a:t>
            </a:r>
            <a:r>
              <a:rPr lang="it-IT" sz="1400" dirty="0" err="1"/>
              <a:t>accoppiatз</a:t>
            </a:r>
            <a:r>
              <a:rPr lang="it-IT" sz="1400" dirty="0"/>
              <a:t> con un/a mentee</a:t>
            </a:r>
            <a:r>
              <a:rPr lang="en-GB" sz="1400" dirty="0"/>
              <a:t>. </a:t>
            </a:r>
            <a:r>
              <a:rPr lang="it-IT" sz="1400" dirty="0"/>
              <a:t>L'obiettivo è aiutare </a:t>
            </a:r>
            <a:r>
              <a:rPr lang="it-IT" sz="1400" dirty="0" err="1"/>
              <a:t>lз</a:t>
            </a:r>
            <a:r>
              <a:rPr lang="it-IT" sz="1400" dirty="0"/>
              <a:t> migranti appena </a:t>
            </a:r>
            <a:r>
              <a:rPr lang="it-IT" sz="1400" dirty="0" err="1"/>
              <a:t>arrivatз</a:t>
            </a:r>
            <a:r>
              <a:rPr lang="it-IT" sz="1400" dirty="0"/>
              <a:t> ​​a sentirsi </a:t>
            </a:r>
            <a:r>
              <a:rPr lang="it-IT" sz="1400" dirty="0" err="1"/>
              <a:t>inclusз</a:t>
            </a:r>
            <a:r>
              <a:rPr lang="it-IT" sz="1400" dirty="0"/>
              <a:t> a livello educativo e culturale</a:t>
            </a:r>
            <a:r>
              <a:rPr lang="en-GB" sz="1400" dirty="0"/>
              <a:t>. </a:t>
            </a:r>
          </a:p>
        </p:txBody>
      </p:sp>
      <p:pic>
        <p:nvPicPr>
          <p:cNvPr id="6" name="Picture 5"/>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379123" y="6018980"/>
            <a:ext cx="2210844" cy="2947792"/>
          </a:xfrm>
          <a:prstGeom prst="rect">
            <a:avLst/>
          </a:prstGeom>
        </p:spPr>
      </p:pic>
      <p:pic>
        <p:nvPicPr>
          <p:cNvPr id="9" name="Grafik 2">
            <a:extLst>
              <a:ext uri="{FF2B5EF4-FFF2-40B4-BE49-F238E27FC236}">
                <a16:creationId xmlns:a16="http://schemas.microsoft.com/office/drawing/2014/main" id="{04EFE771-9B5D-4A61-A9DB-AFFB1F329DA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34630" y="190399"/>
            <a:ext cx="1459815" cy="1125066"/>
          </a:xfrm>
          <a:prstGeom prst="rect">
            <a:avLst/>
          </a:prstGeom>
        </p:spPr>
      </p:pic>
    </p:spTree>
    <p:extLst>
      <p:ext uri="{BB962C8B-B14F-4D97-AF65-F5344CB8AC3E}">
        <p14:creationId xmlns:p14="http://schemas.microsoft.com/office/powerpoint/2010/main" val="185421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Ορθογώνιο 50">
            <a:extLst>
              <a:ext uri="{FF2B5EF4-FFF2-40B4-BE49-F238E27FC236}">
                <a16:creationId xmlns:a16="http://schemas.microsoft.com/office/drawing/2014/main" id="{0D2670F1-70F6-4545-BAC4-7629E6F101CB}"/>
              </a:ext>
            </a:extLst>
          </p:cNvPr>
          <p:cNvSpPr/>
          <p:nvPr/>
        </p:nvSpPr>
        <p:spPr>
          <a:xfrm>
            <a:off x="-150115" y="7268470"/>
            <a:ext cx="3331392" cy="276999"/>
          </a:xfrm>
          <a:prstGeom prst="rect">
            <a:avLst/>
          </a:prstGeom>
        </p:spPr>
        <p:txBody>
          <a:bodyPr wrap="square">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a:t>
            </a:r>
            <a:endParaRPr lang="el-GR" sz="1200" dirty="0">
              <a:latin typeface="Tahoma" panose="020B0604030504040204" pitchFamily="34" charset="0"/>
              <a:ea typeface="Tahoma" panose="020B0604030504040204" pitchFamily="34" charset="0"/>
              <a:cs typeface="Tahoma" panose="020B0604030504040204" pitchFamily="34" charset="0"/>
            </a:endParaRPr>
          </a:p>
        </p:txBody>
      </p:sp>
      <p:sp>
        <p:nvSpPr>
          <p:cNvPr id="54" name="TextBox 53">
            <a:extLst>
              <a:ext uri="{FF2B5EF4-FFF2-40B4-BE49-F238E27FC236}">
                <a16:creationId xmlns:a16="http://schemas.microsoft.com/office/drawing/2014/main" id="{74BC8EEF-B653-4418-AB08-94E238AF7EC3}"/>
              </a:ext>
            </a:extLst>
          </p:cNvPr>
          <p:cNvSpPr txBox="1"/>
          <p:nvPr/>
        </p:nvSpPr>
        <p:spPr>
          <a:xfrm>
            <a:off x="2900537" y="7664506"/>
            <a:ext cx="2735662" cy="369332"/>
          </a:xfrm>
          <a:prstGeom prst="rect">
            <a:avLst/>
          </a:prstGeom>
          <a:noFill/>
        </p:spPr>
        <p:txBody>
          <a:bodyPr wrap="square" rtlCol="0">
            <a:spAutoFit/>
          </a:bodyPr>
          <a:lstStyle/>
          <a:p>
            <a:pPr algn="ctr"/>
            <a:r>
              <a:rPr lang="en-GB" b="1" dirty="0">
                <a:solidFill>
                  <a:srgbClr val="EC1E28"/>
                </a:solidFill>
                <a:latin typeface="Arial" panose="020B0604020202020204" pitchFamily="34" charset="0"/>
                <a:ea typeface="Tahoma" panose="020B0604030504040204" pitchFamily="34" charset="0"/>
                <a:cs typeface="Arial" panose="020B0604020202020204" pitchFamily="34" charset="0"/>
              </a:rPr>
              <a:t>Follow us !</a:t>
            </a:r>
            <a:endParaRPr lang="el-GR" dirty="0">
              <a:solidFill>
                <a:srgbClr val="EC1E28"/>
              </a:solidFill>
              <a:latin typeface="Arial" panose="020B0604020202020204" pitchFamily="34" charset="0"/>
              <a:cs typeface="Arial" panose="020B0604020202020204" pitchFamily="34" charset="0"/>
            </a:endParaRPr>
          </a:p>
        </p:txBody>
      </p:sp>
      <p:sp>
        <p:nvSpPr>
          <p:cNvPr id="14" name="Ορθογώνιο 13">
            <a:extLst>
              <a:ext uri="{FF2B5EF4-FFF2-40B4-BE49-F238E27FC236}">
                <a16:creationId xmlns:a16="http://schemas.microsoft.com/office/drawing/2014/main" id="{D0AB1B58-8E78-4A35-98E3-90CD4BEC3689}"/>
              </a:ext>
            </a:extLst>
          </p:cNvPr>
          <p:cNvSpPr/>
          <p:nvPr/>
        </p:nvSpPr>
        <p:spPr>
          <a:xfrm>
            <a:off x="172743" y="1060628"/>
            <a:ext cx="3831881" cy="3970318"/>
          </a:xfrm>
          <a:prstGeom prst="rect">
            <a:avLst/>
          </a:prstGeom>
        </p:spPr>
        <p:txBody>
          <a:bodyPr wrap="square">
            <a:spAutoFit/>
          </a:bodyPr>
          <a:lstStyle/>
          <a:p>
            <a:pPr algn="just"/>
            <a:r>
              <a:rPr lang="it-IT" sz="1400" dirty="0"/>
              <a:t>Dopo il seminario di scambio internazionale a Palermo, i partner hanno avuto l'opportunità di incontrarsi per la prima volta faccia a faccia</a:t>
            </a:r>
            <a:r>
              <a:rPr lang="en-US" sz="1400" dirty="0"/>
              <a:t>. </a:t>
            </a:r>
            <a:r>
              <a:rPr lang="it-IT" sz="1400" dirty="0"/>
              <a:t>Più in particolare, hanno discusso della situazione in Ucraina e sottolineato la necessità di aiutare </a:t>
            </a:r>
            <a:r>
              <a:rPr lang="it-IT" sz="1400" dirty="0" err="1"/>
              <a:t>lз</a:t>
            </a:r>
            <a:r>
              <a:rPr lang="it-IT" sz="1400" dirty="0"/>
              <a:t> migranti appena </a:t>
            </a:r>
            <a:r>
              <a:rPr lang="it-IT" sz="1400" dirty="0" err="1"/>
              <a:t>arrivatз</a:t>
            </a:r>
            <a:r>
              <a:rPr lang="it-IT" sz="1400" dirty="0"/>
              <a:t>, per dargli la possibilità di sentirsi </a:t>
            </a:r>
            <a:r>
              <a:rPr lang="it-IT" sz="1400" dirty="0" err="1"/>
              <a:t>inclusз</a:t>
            </a:r>
            <a:r>
              <a:rPr lang="it-IT" sz="1400" dirty="0"/>
              <a:t> nel paese ospitante</a:t>
            </a:r>
            <a:r>
              <a:rPr lang="en-US" sz="1400" dirty="0"/>
              <a:t>. </a:t>
            </a:r>
          </a:p>
          <a:p>
            <a:pPr algn="just"/>
            <a:endParaRPr lang="en-US" sz="1400" dirty="0"/>
          </a:p>
          <a:p>
            <a:pPr algn="just"/>
            <a:r>
              <a:rPr lang="it-IT" sz="1400" dirty="0"/>
              <a:t>Inoltre, una delle fasi successive del progetto consiste nel lanciare lo strumento di valutazione pregressa</a:t>
            </a:r>
            <a:r>
              <a:rPr lang="en-US" sz="1400" dirty="0"/>
              <a:t>. </a:t>
            </a:r>
            <a:r>
              <a:rPr lang="en-US" sz="1400" dirty="0" err="1"/>
              <a:t>Questo</a:t>
            </a:r>
            <a:r>
              <a:rPr lang="en-US" sz="1400" dirty="0"/>
              <a:t> </a:t>
            </a:r>
            <a:r>
              <a:rPr lang="en-US" sz="1400" dirty="0" err="1"/>
              <a:t>strumento</a:t>
            </a:r>
            <a:r>
              <a:rPr lang="en-US" sz="1400" dirty="0"/>
              <a:t> </a:t>
            </a:r>
            <a:r>
              <a:rPr lang="en-US" sz="1400" dirty="0" err="1"/>
              <a:t>permette</a:t>
            </a:r>
            <a:r>
              <a:rPr lang="en-US" sz="1400" dirty="0"/>
              <a:t> di </a:t>
            </a:r>
            <a:r>
              <a:rPr lang="it-IT" sz="1400" dirty="0"/>
              <a:t>valutare le conoscenze e le abilità pregresse dellз migranti appena </a:t>
            </a:r>
            <a:r>
              <a:rPr lang="it-IT" sz="1400" dirty="0" err="1"/>
              <a:t>arrivatз</a:t>
            </a:r>
            <a:r>
              <a:rPr lang="it-IT" sz="1400" dirty="0"/>
              <a:t>, ​​in modo tale da permettere allз insegnanti di essere consapevoli del livello di conoscenza dellз studentз</a:t>
            </a:r>
            <a:r>
              <a:rPr lang="en-US" sz="1400" dirty="0"/>
              <a:t>. </a:t>
            </a:r>
            <a:r>
              <a:rPr lang="it-IT" sz="1400" dirty="0"/>
              <a:t>Questo sarà utile principalmente allз insegnanti, per dar loro modo di adattare la loro materia alle esigenze e le lacune dellз studentз</a:t>
            </a:r>
            <a:r>
              <a:rPr lang="en-US" sz="1400" dirty="0"/>
              <a:t>.</a:t>
            </a:r>
          </a:p>
        </p:txBody>
      </p:sp>
      <p:sp>
        <p:nvSpPr>
          <p:cNvPr id="82" name="Text Box 2">
            <a:extLst>
              <a:ext uri="{FF2B5EF4-FFF2-40B4-BE49-F238E27FC236}">
                <a16:creationId xmlns:a16="http://schemas.microsoft.com/office/drawing/2014/main" id="{E8B35B89-3631-4BB0-AA51-817777B35141}"/>
              </a:ext>
            </a:extLst>
          </p:cNvPr>
          <p:cNvSpPr txBox="1">
            <a:spLocks noChangeArrowheads="1"/>
          </p:cNvSpPr>
          <p:nvPr/>
        </p:nvSpPr>
        <p:spPr bwMode="auto">
          <a:xfrm>
            <a:off x="62342" y="9381776"/>
            <a:ext cx="4220652" cy="413225"/>
          </a:xfrm>
          <a:prstGeom prst="rect">
            <a:avLst/>
          </a:prstGeom>
          <a:noFill/>
          <a:ln w="9525">
            <a:noFill/>
            <a:miter lim="800000"/>
            <a:headEnd/>
            <a:tailEnd/>
          </a:ln>
        </p:spPr>
        <p:txBody>
          <a:bodyPr rot="0" vert="horz" wrap="square" lIns="91440" tIns="45720" rIns="91440" bIns="45720" anchor="t" anchorCtr="0">
            <a:noAutofit/>
          </a:bodyPr>
          <a:lstStyle/>
          <a:p>
            <a:pPr hangingPunct="0">
              <a:lnSpc>
                <a:spcPct val="110000"/>
              </a:lnSpc>
              <a:spcAft>
                <a:spcPts val="595"/>
              </a:spcAft>
            </a:pPr>
            <a:r>
              <a:rPr lang="en-GB" sz="8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l-GR" sz="1100" dirty="0"/>
          </a:p>
          <a:p>
            <a:pPr hangingPunct="0">
              <a:lnSpc>
                <a:spcPct val="110000"/>
              </a:lnSpc>
              <a:spcAft>
                <a:spcPts val="595"/>
              </a:spcAft>
            </a:pPr>
            <a:endParaRPr lang="en-IE" sz="800" kern="14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p:txBody>
      </p:sp>
      <p:sp>
        <p:nvSpPr>
          <p:cNvPr id="28" name="Ορθογώνιο 27">
            <a:extLst>
              <a:ext uri="{FF2B5EF4-FFF2-40B4-BE49-F238E27FC236}">
                <a16:creationId xmlns:a16="http://schemas.microsoft.com/office/drawing/2014/main" id="{95E264A8-2F93-4EB5-B9E1-076C7288D1BB}"/>
              </a:ext>
            </a:extLst>
          </p:cNvPr>
          <p:cNvSpPr/>
          <p:nvPr/>
        </p:nvSpPr>
        <p:spPr>
          <a:xfrm>
            <a:off x="5134339" y="9469331"/>
            <a:ext cx="1592348" cy="276999"/>
          </a:xfrm>
          <a:prstGeom prst="rect">
            <a:avLst/>
          </a:prstGeom>
        </p:spPr>
        <p:txBody>
          <a:bodyPr wrap="square">
            <a:spAutoFit/>
          </a:bodyPr>
          <a:lstStyle/>
          <a:p>
            <a:r>
              <a:rPr lang="en-US" sz="1200" dirty="0">
                <a:hlinkClick r:id="rId2"/>
              </a:rPr>
              <a:t>https://feinamc.eu/</a:t>
            </a:r>
            <a:r>
              <a:rPr lang="en-US" sz="1200" dirty="0"/>
              <a:t> </a:t>
            </a:r>
          </a:p>
        </p:txBody>
      </p:sp>
      <p:pic>
        <p:nvPicPr>
          <p:cNvPr id="13" name="Grafik 12">
            <a:extLst>
              <a:ext uri="{FF2B5EF4-FFF2-40B4-BE49-F238E27FC236}">
                <a16:creationId xmlns:a16="http://schemas.microsoft.com/office/drawing/2014/main" id="{D56068CB-3E2E-4285-BF74-BA7A782E64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4339" y="8334047"/>
            <a:ext cx="1329934" cy="1024969"/>
          </a:xfrm>
          <a:prstGeom prst="rect">
            <a:avLst/>
          </a:prstGeom>
        </p:spPr>
      </p:pic>
      <p:pic>
        <p:nvPicPr>
          <p:cNvPr id="1026" name="Picture 2">
            <a:extLst>
              <a:ext uri="{FF2B5EF4-FFF2-40B4-BE49-F238E27FC236}">
                <a16:creationId xmlns:a16="http://schemas.microsoft.com/office/drawing/2014/main" id="{F734C92F-CB79-4B3C-8D5F-F89B71A036EB}"/>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4388699" y="1060628"/>
            <a:ext cx="2075574" cy="1556681"/>
          </a:xfrm>
          <a:prstGeom prst="rect">
            <a:avLst/>
          </a:prstGeom>
          <a:noFill/>
          <a:extLst>
            <a:ext uri="{909E8E84-426E-40DD-AFC4-6F175D3DCCD1}">
              <a14:hiddenFill xmlns:a14="http://schemas.microsoft.com/office/drawing/2010/main">
                <a:solidFill>
                  <a:srgbClr val="FFFFFF"/>
                </a:solidFill>
              </a14:hiddenFill>
            </a:ext>
          </a:extLst>
        </p:spPr>
      </p:pic>
      <p:pic>
        <p:nvPicPr>
          <p:cNvPr id="31" name="Εικόνα 51">
            <a:extLst>
              <a:ext uri="{FF2B5EF4-FFF2-40B4-BE49-F238E27FC236}">
                <a16:creationId xmlns:a16="http://schemas.microsoft.com/office/drawing/2014/main" id="{2F7E6752-E23D-0D46-8FEF-56108BCE3874}"/>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17875" r="23168" b="-1"/>
          <a:stretch/>
        </p:blipFill>
        <p:spPr>
          <a:xfrm>
            <a:off x="62342" y="7861512"/>
            <a:ext cx="3568039" cy="1123815"/>
          </a:xfrm>
          <a:prstGeom prst="rect">
            <a:avLst/>
          </a:prstGeom>
        </p:spPr>
      </p:pic>
      <p:sp>
        <p:nvSpPr>
          <p:cNvPr id="3" name="Rectangle 2">
            <a:extLst>
              <a:ext uri="{FF2B5EF4-FFF2-40B4-BE49-F238E27FC236}">
                <a16:creationId xmlns:a16="http://schemas.microsoft.com/office/drawing/2014/main" id="{C60123D6-0B50-DB44-970C-09C9692CF41C}"/>
              </a:ext>
            </a:extLst>
          </p:cNvPr>
          <p:cNvSpPr/>
          <p:nvPr/>
        </p:nvSpPr>
        <p:spPr>
          <a:xfrm>
            <a:off x="5376231" y="7460114"/>
            <a:ext cx="1595309" cy="923330"/>
          </a:xfrm>
          <a:prstGeom prst="rect">
            <a:avLst/>
          </a:prstGeom>
        </p:spPr>
        <p:txBody>
          <a:bodyPr wrap="none">
            <a:spAutoFit/>
          </a:bodyPr>
          <a:lstStyle/>
          <a:p>
            <a:r>
              <a:rPr lang="en-GB" b="1" dirty="0">
                <a:solidFill>
                  <a:srgbClr val="050505"/>
                </a:solidFill>
                <a:latin typeface="system-ui"/>
                <a:hlinkClick r:id="rId7"/>
              </a:rPr>
              <a:t>FEINAMC</a:t>
            </a:r>
            <a:endParaRPr lang="en-GB" b="1" dirty="0">
              <a:solidFill>
                <a:srgbClr val="050505"/>
              </a:solidFill>
              <a:latin typeface="system-ui"/>
            </a:endParaRPr>
          </a:p>
          <a:p>
            <a:r>
              <a:rPr lang="en-GB" b="1" dirty="0">
                <a:solidFill>
                  <a:srgbClr val="050505"/>
                </a:solidFill>
                <a:latin typeface="system-ui"/>
              </a:rPr>
              <a:t>Follow us on</a:t>
            </a:r>
          </a:p>
          <a:p>
            <a:r>
              <a:rPr lang="en-GB" b="1" dirty="0">
                <a:solidFill>
                  <a:srgbClr val="050505"/>
                </a:solidFill>
                <a:latin typeface="system-ui"/>
              </a:rPr>
              <a:t>FACEBOOK</a:t>
            </a:r>
            <a:endParaRPr lang="en-US" dirty="0"/>
          </a:p>
        </p:txBody>
      </p:sp>
      <p:pic>
        <p:nvPicPr>
          <p:cNvPr id="5" name="Picture 4">
            <a:extLst>
              <a:ext uri="{FF2B5EF4-FFF2-40B4-BE49-F238E27FC236}">
                <a16:creationId xmlns:a16="http://schemas.microsoft.com/office/drawing/2014/main" id="{343D082B-CDE3-A14C-A651-89D93592DAEE}"/>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457282" y="2878968"/>
            <a:ext cx="1871935" cy="2495915"/>
          </a:xfrm>
          <a:prstGeom prst="rect">
            <a:avLst/>
          </a:prstGeom>
        </p:spPr>
      </p:pic>
      <p:pic>
        <p:nvPicPr>
          <p:cNvPr id="7" name="Picture 6">
            <a:extLst>
              <a:ext uri="{FF2B5EF4-FFF2-40B4-BE49-F238E27FC236}">
                <a16:creationId xmlns:a16="http://schemas.microsoft.com/office/drawing/2014/main" id="{E329EB61-6617-0846-A6D0-9AEA0FE1C8DA}"/>
              </a:ext>
            </a:extLst>
          </p:cNvPr>
          <p:cNvPicPr>
            <a:picLocks noChangeAspect="1"/>
          </p:cNvPicPr>
          <p:nvPr/>
        </p:nvPicPr>
        <p:blipFill>
          <a:blip r:embed="rId10"/>
          <a:stretch>
            <a:fillRect/>
          </a:stretch>
        </p:blipFill>
        <p:spPr>
          <a:xfrm>
            <a:off x="3379769" y="6702560"/>
            <a:ext cx="1791555" cy="468000"/>
          </a:xfrm>
          <a:prstGeom prst="rect">
            <a:avLst/>
          </a:prstGeom>
        </p:spPr>
      </p:pic>
      <p:pic>
        <p:nvPicPr>
          <p:cNvPr id="15" name="Picture 14">
            <a:extLst>
              <a:ext uri="{FF2B5EF4-FFF2-40B4-BE49-F238E27FC236}">
                <a16:creationId xmlns:a16="http://schemas.microsoft.com/office/drawing/2014/main" id="{01EA5848-F9CC-584B-977C-EBE117725F9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4125" y="5470239"/>
            <a:ext cx="1125403" cy="1125403"/>
          </a:xfrm>
          <a:prstGeom prst="rect">
            <a:avLst/>
          </a:prstGeom>
        </p:spPr>
      </p:pic>
      <p:pic>
        <p:nvPicPr>
          <p:cNvPr id="18" name="Picture 17">
            <a:extLst>
              <a:ext uri="{FF2B5EF4-FFF2-40B4-BE49-F238E27FC236}">
                <a16:creationId xmlns:a16="http://schemas.microsoft.com/office/drawing/2014/main" id="{C021C60C-022B-2043-85C5-CBBD7BD4A3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33545" y="6486672"/>
            <a:ext cx="1152395" cy="1152395"/>
          </a:xfrm>
          <a:prstGeom prst="rect">
            <a:avLst/>
          </a:prstGeom>
        </p:spPr>
      </p:pic>
      <p:pic>
        <p:nvPicPr>
          <p:cNvPr id="19" name="Picture 18">
            <a:extLst>
              <a:ext uri="{FF2B5EF4-FFF2-40B4-BE49-F238E27FC236}">
                <a16:creationId xmlns:a16="http://schemas.microsoft.com/office/drawing/2014/main" id="{EE81F732-908D-6B44-BD0F-44E02E4F19DB}"/>
              </a:ext>
            </a:extLst>
          </p:cNvPr>
          <p:cNvPicPr>
            <a:picLocks noChangeAspect="1"/>
          </p:cNvPicPr>
          <p:nvPr/>
        </p:nvPicPr>
        <p:blipFill>
          <a:blip r:embed="rId13"/>
          <a:stretch>
            <a:fillRect/>
          </a:stretch>
        </p:blipFill>
        <p:spPr>
          <a:xfrm>
            <a:off x="2002391" y="5622573"/>
            <a:ext cx="1463208" cy="648000"/>
          </a:xfrm>
          <a:prstGeom prst="rect">
            <a:avLst/>
          </a:prstGeom>
        </p:spPr>
      </p:pic>
      <p:pic>
        <p:nvPicPr>
          <p:cNvPr id="22" name="Picture 21">
            <a:extLst>
              <a:ext uri="{FF2B5EF4-FFF2-40B4-BE49-F238E27FC236}">
                <a16:creationId xmlns:a16="http://schemas.microsoft.com/office/drawing/2014/main" id="{FEA8ADA2-9D8E-F74B-9B06-5C7A8743556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4125" y="6734222"/>
            <a:ext cx="810240" cy="810240"/>
          </a:xfrm>
          <a:prstGeom prst="rect">
            <a:avLst/>
          </a:prstGeom>
        </p:spPr>
      </p:pic>
      <p:sp>
        <p:nvSpPr>
          <p:cNvPr id="43" name="TextBox 42">
            <a:extLst>
              <a:ext uri="{FF2B5EF4-FFF2-40B4-BE49-F238E27FC236}">
                <a16:creationId xmlns:a16="http://schemas.microsoft.com/office/drawing/2014/main" id="{F5BD296B-FE1D-0446-AD46-23C8AFC5F6F1}"/>
              </a:ext>
            </a:extLst>
          </p:cNvPr>
          <p:cNvSpPr txBox="1"/>
          <p:nvPr/>
        </p:nvSpPr>
        <p:spPr>
          <a:xfrm>
            <a:off x="172744" y="352742"/>
            <a:ext cx="3831881"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2000" b="1" dirty="0">
                <a:solidFill>
                  <a:schemeClr val="accent5">
                    <a:lumMod val="75000"/>
                  </a:schemeClr>
                </a:solidFill>
              </a:rPr>
              <a:t>Cosa verrà dopo: Strumento di valutazione pregressa</a:t>
            </a:r>
            <a:endParaRPr lang="el-GR" sz="2000" b="1" dirty="0">
              <a:solidFill>
                <a:schemeClr val="accent5">
                  <a:lumMod val="75000"/>
                </a:schemeClr>
              </a:solidFill>
            </a:endParaRPr>
          </a:p>
        </p:txBody>
      </p:sp>
      <p:sp>
        <p:nvSpPr>
          <p:cNvPr id="46" name="TextBox 45">
            <a:extLst>
              <a:ext uri="{FF2B5EF4-FFF2-40B4-BE49-F238E27FC236}">
                <a16:creationId xmlns:a16="http://schemas.microsoft.com/office/drawing/2014/main" id="{97624FA3-77CE-954E-AE8C-D5646A8702AE}"/>
              </a:ext>
            </a:extLst>
          </p:cNvPr>
          <p:cNvSpPr txBox="1"/>
          <p:nvPr/>
        </p:nvSpPr>
        <p:spPr>
          <a:xfrm>
            <a:off x="172744" y="4999003"/>
            <a:ext cx="3831881"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solidFill>
                  <a:srgbClr val="7030A0"/>
                </a:solidFill>
              </a:rPr>
              <a:t>Il </a:t>
            </a:r>
            <a:r>
              <a:rPr lang="en-US" sz="2000" b="1" dirty="0" err="1">
                <a:solidFill>
                  <a:srgbClr val="7030A0"/>
                </a:solidFill>
              </a:rPr>
              <a:t>Partenariato</a:t>
            </a:r>
            <a:endParaRPr lang="el-GR" sz="2000" b="1" dirty="0">
              <a:solidFill>
                <a:srgbClr val="7030A0"/>
              </a:solidFill>
            </a:endParaRPr>
          </a:p>
        </p:txBody>
      </p:sp>
      <p:sp>
        <p:nvSpPr>
          <p:cNvPr id="47" name="TextBox 46">
            <a:extLst>
              <a:ext uri="{FF2B5EF4-FFF2-40B4-BE49-F238E27FC236}">
                <a16:creationId xmlns:a16="http://schemas.microsoft.com/office/drawing/2014/main" id="{D820DD31-789B-3242-A860-95B3677774CE}"/>
              </a:ext>
            </a:extLst>
          </p:cNvPr>
          <p:cNvSpPr txBox="1"/>
          <p:nvPr/>
        </p:nvSpPr>
        <p:spPr>
          <a:xfrm>
            <a:off x="62342" y="8985327"/>
            <a:ext cx="4710073" cy="307777"/>
          </a:xfrm>
          <a:prstGeom prst="rect">
            <a:avLst/>
          </a:prstGeom>
          <a:noFill/>
        </p:spPr>
        <p:txBody>
          <a:bodyPr wrap="square" rtlCol="0">
            <a:spAutoFit/>
          </a:bodyPr>
          <a:lstStyle/>
          <a:p>
            <a:r>
              <a:rPr lang="en-US" sz="1400" dirty="0"/>
              <a:t>Project No.</a:t>
            </a:r>
            <a:r>
              <a:rPr lang="en-US" sz="1200" dirty="0"/>
              <a:t> </a:t>
            </a:r>
            <a:r>
              <a:rPr lang="en-GB" sz="1200" dirty="0"/>
              <a:t>621545-EPP-1-2020-1-ES-EPPKA3-IPI-SOC-IN</a:t>
            </a:r>
            <a:endParaRPr lang="el-GR" sz="1200" dirty="0"/>
          </a:p>
        </p:txBody>
      </p:sp>
      <p:pic>
        <p:nvPicPr>
          <p:cNvPr id="24" name="Picture 23">
            <a:extLst>
              <a:ext uri="{FF2B5EF4-FFF2-40B4-BE49-F238E27FC236}">
                <a16:creationId xmlns:a16="http://schemas.microsoft.com/office/drawing/2014/main" id="{81CA32E5-D35F-084C-9D7B-BD37C90447F8}"/>
              </a:ext>
            </a:extLst>
          </p:cNvPr>
          <p:cNvPicPr>
            <a:picLocks noChangeAspect="1"/>
          </p:cNvPicPr>
          <p:nvPr/>
        </p:nvPicPr>
        <p:blipFill>
          <a:blip r:embed="rId15"/>
          <a:stretch>
            <a:fillRect/>
          </a:stretch>
        </p:blipFill>
        <p:spPr>
          <a:xfrm>
            <a:off x="4965722" y="7639067"/>
            <a:ext cx="419100" cy="419100"/>
          </a:xfrm>
          <a:prstGeom prst="rect">
            <a:avLst/>
          </a:prstGeom>
        </p:spPr>
      </p:pic>
      <p:pic>
        <p:nvPicPr>
          <p:cNvPr id="26" name="Grafik 2">
            <a:extLst>
              <a:ext uri="{FF2B5EF4-FFF2-40B4-BE49-F238E27FC236}">
                <a16:creationId xmlns:a16="http://schemas.microsoft.com/office/drawing/2014/main" id="{04EFE771-9B5D-4A61-A9DB-AFFB1F329DAC}"/>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5996327" y="186031"/>
            <a:ext cx="536529" cy="413498"/>
          </a:xfrm>
          <a:prstGeom prst="rect">
            <a:avLst/>
          </a:prstGeom>
        </p:spPr>
      </p:pic>
    </p:spTree>
    <p:extLst>
      <p:ext uri="{BB962C8B-B14F-4D97-AF65-F5344CB8AC3E}">
        <p14:creationId xmlns:p14="http://schemas.microsoft.com/office/powerpoint/2010/main" val="1062418574"/>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TotalTime>
  <Words>423</Words>
  <Application>Microsoft Office PowerPoint</Application>
  <PresentationFormat>A4 (21x29,7 cm)</PresentationFormat>
  <Paragraphs>23</Paragraphs>
  <Slides>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vt:i4>
      </vt:variant>
    </vt:vector>
  </HeadingPairs>
  <TitlesOfParts>
    <vt:vector size="8" baseType="lpstr">
      <vt:lpstr>Arial</vt:lpstr>
      <vt:lpstr>Calibri</vt:lpstr>
      <vt:lpstr>Calibri Light</vt:lpstr>
      <vt:lpstr>system-ui</vt:lpstr>
      <vt:lpstr>Tahoma</vt:lpstr>
      <vt:lpstr>Θέμα του Office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Dimitra Zervaki</dc:creator>
  <cp:lastModifiedBy>Fabrizio Di Spezio</cp:lastModifiedBy>
  <cp:revision>90</cp:revision>
  <dcterms:created xsi:type="dcterms:W3CDTF">2019-05-16T13:34:27Z</dcterms:created>
  <dcterms:modified xsi:type="dcterms:W3CDTF">2022-09-05T13:30:31Z</dcterms:modified>
</cp:coreProperties>
</file>