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6858000" cy="9906000" type="A4"/>
  <p:notesSz cx="6858000" cy="9144000"/>
  <p:embeddedFontLst>
    <p:embeddedFont>
      <p:font typeface="Calibri" panose="020F0502020204030204" pitchFamily="34" charset="0"/>
      <p:regular r:id="rId5"/>
      <p:bold r:id="rId6"/>
      <p:italic r:id="rId7"/>
      <p:boldItalic r:id="rId8"/>
    </p:embeddedFont>
    <p:embeddedFont>
      <p:font typeface="Tahoma" panose="020B0604030504040204" pitchFamily="34" charset="0"/>
      <p:regular r:id="rId9"/>
      <p:bold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hqsi8izJ+o57eOH1CLUVlxIaC8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317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customschemas.google.com/relationships/presentationmetadata" Target="meta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Διαφάνεια τίτλου">
  <p:cSld name="1_Διαφάνεια τίτλου">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3"/>
          <p:cNvSpPr>
            <a:spLocks noGrp="1"/>
          </p:cNvSpPr>
          <p:nvPr>
            <p:ph type="pic" idx="2"/>
          </p:nvPr>
        </p:nvSpPr>
        <p:spPr>
          <a:xfrm>
            <a:off x="2915543" y="1426283"/>
            <a:ext cx="3471863" cy="7039681"/>
          </a:xfrm>
          <a:prstGeom prst="rect">
            <a:avLst/>
          </a:prstGeom>
          <a:noFill/>
          <a:ln>
            <a:noFill/>
          </a:ln>
        </p:spPr>
      </p:sp>
      <p:sp>
        <p:nvSpPr>
          <p:cNvPr id="65" name="Google Shape;65;p1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6" name="Google Shape;66;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2"/>
        <p:cNvGrpSpPr/>
        <p:nvPr/>
      </p:nvGrpSpPr>
      <p:grpSpPr>
        <a:xfrm>
          <a:off x="0" y="0"/>
          <a:ext cx="0" cy="0"/>
          <a:chOff x="0" y="0"/>
          <a:chExt cx="0" cy="0"/>
        </a:xfrm>
      </p:grpSpPr>
      <p:sp>
        <p:nvSpPr>
          <p:cNvPr id="13" name="Google Shape;13;p5"/>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5"/>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5" name="Google Shape;15;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6"/>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7" name="Google Shape;27;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8"/>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 name="Google Shape;34;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0" name="Google Shape;40;p9"/>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9"/>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2" name="Google Shape;42;p9"/>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51"/>
        <p:cNvGrpSpPr/>
        <p:nvPr/>
      </p:nvGrpSpPr>
      <p:grpSpPr>
        <a:xfrm>
          <a:off x="0" y="0"/>
          <a:ext cx="0" cy="0"/>
          <a:chOff x="0" y="0"/>
          <a:chExt cx="0" cy="0"/>
        </a:xfrm>
      </p:grpSpPr>
      <p:sp>
        <p:nvSpPr>
          <p:cNvPr id="52" name="Google Shape;52;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8" name="Google Shape;58;p1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9" name="Google Shape;59;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png"/><Relationship Id="rId3" Type="http://schemas.openxmlformats.org/officeDocument/2006/relationships/hyperlink" Target="https://feinamc.eu/"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facebook.com/Feinamc-111534577832106" TargetMode="External"/><Relationship Id="rId11" Type="http://schemas.openxmlformats.org/officeDocument/2006/relationships/image" Target="../media/image11.jpg"/><Relationship Id="rId5" Type="http://schemas.openxmlformats.org/officeDocument/2006/relationships/image" Target="../media/image6.jpg"/><Relationship Id="rId15" Type="http://schemas.openxmlformats.org/officeDocument/2006/relationships/image" Target="../media/image14.jp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p:nvPr/>
        </p:nvSpPr>
        <p:spPr>
          <a:xfrm>
            <a:off x="374705" y="1617425"/>
            <a:ext cx="3019609" cy="584735"/>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00B0F0"/>
                </a:solidFill>
                <a:latin typeface="Calibri"/>
                <a:ea typeface="Calibri"/>
                <a:cs typeface="Calibri"/>
                <a:sym typeface="Calibri"/>
              </a:rPr>
              <a:t>Primer </a:t>
            </a:r>
            <a:r>
              <a:rPr lang="en-US" sz="1600" b="1" i="0" u="none" strike="noStrike" cap="none" dirty="0" err="1">
                <a:solidFill>
                  <a:srgbClr val="00B0F0"/>
                </a:solidFill>
                <a:latin typeface="Calibri"/>
                <a:ea typeface="Calibri"/>
                <a:cs typeface="Calibri"/>
                <a:sym typeface="Calibri"/>
              </a:rPr>
              <a:t>Año</a:t>
            </a:r>
            <a:r>
              <a:rPr lang="en-US" sz="1600" b="1" i="0" u="none" strike="noStrike" cap="none" dirty="0">
                <a:solidFill>
                  <a:srgbClr val="00B0F0"/>
                </a:solidFill>
                <a:latin typeface="Calibri"/>
                <a:ea typeface="Calibri"/>
                <a:cs typeface="Calibri"/>
                <a:sym typeface="Calibri"/>
              </a:rPr>
              <a:t> del </a:t>
            </a:r>
            <a:r>
              <a:rPr lang="en-US" sz="1600" b="1" i="0" u="none" strike="noStrike" cap="none" dirty="0" err="1">
                <a:solidFill>
                  <a:srgbClr val="00B0F0"/>
                </a:solidFill>
                <a:latin typeface="Calibri"/>
                <a:ea typeface="Calibri"/>
                <a:cs typeface="Calibri"/>
                <a:sym typeface="Calibri"/>
              </a:rPr>
              <a:t>Programa</a:t>
            </a:r>
            <a:r>
              <a:rPr lang="en-US" sz="1600" b="1" i="0" u="none" strike="noStrike" cap="none" dirty="0">
                <a:solidFill>
                  <a:srgbClr val="00B0F0"/>
                </a:solidFill>
                <a:latin typeface="Calibri"/>
                <a:ea typeface="Calibri"/>
                <a:cs typeface="Calibri"/>
                <a:sym typeface="Calibri"/>
              </a:rPr>
              <a:t> de Mentoring</a:t>
            </a:r>
            <a:endParaRPr sz="1600" b="1" i="0" u="none" strike="noStrike" cap="none" dirty="0">
              <a:solidFill>
                <a:srgbClr val="00B0F0"/>
              </a:solidFill>
              <a:latin typeface="Calibri"/>
              <a:ea typeface="Calibri"/>
              <a:cs typeface="Calibri"/>
              <a:sym typeface="Calibri"/>
            </a:endParaRPr>
          </a:p>
        </p:txBody>
      </p:sp>
      <p:sp>
        <p:nvSpPr>
          <p:cNvPr id="86" name="Google Shape;86;p1"/>
          <p:cNvSpPr/>
          <p:nvPr/>
        </p:nvSpPr>
        <p:spPr>
          <a:xfrm>
            <a:off x="532831" y="6313437"/>
            <a:ext cx="3074100" cy="3647112"/>
          </a:xfrm>
          <a:prstGeom prst="rect">
            <a:avLst/>
          </a:prstGeom>
          <a:noFill/>
          <a:ln>
            <a:noFill/>
          </a:ln>
        </p:spPr>
        <p:txBody>
          <a:bodyPr spcFirstLastPara="1" wrap="square" lIns="91425" tIns="45700" rIns="91425" bIns="45700" anchor="t" anchorCtr="0">
            <a:spAutoFit/>
          </a:bodyPr>
          <a:lstStyle/>
          <a:p>
            <a:pPr marL="0" marR="0" lvl="0" indent="0" algn="just" rtl="0">
              <a:lnSpc>
                <a:spcPct val="110000"/>
              </a:lnSpc>
              <a:spcBef>
                <a:spcPts val="0"/>
              </a:spcBef>
              <a:spcAft>
                <a:spcPts val="0"/>
              </a:spcAft>
              <a:buNone/>
            </a:pPr>
            <a:r>
              <a:rPr lang="en-US" dirty="0">
                <a:solidFill>
                  <a:schemeClr val="dk1"/>
                </a:solidFill>
                <a:latin typeface="Calibri"/>
                <a:ea typeface="Calibri"/>
                <a:cs typeface="Calibri"/>
                <a:sym typeface="Calibri"/>
              </a:rPr>
              <a:t>CARDET,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socia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Chipre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aprovechó</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oportunidad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ofrecida</a:t>
            </a:r>
            <a:r>
              <a:rPr lang="en-US" dirty="0">
                <a:solidFill>
                  <a:schemeClr val="dk1"/>
                </a:solidFill>
                <a:latin typeface="Calibri"/>
                <a:ea typeface="Calibri"/>
                <a:cs typeface="Calibri"/>
                <a:sym typeface="Calibri"/>
              </a:rPr>
              <a:t> por el </a:t>
            </a:r>
            <a:r>
              <a:rPr lang="en-US" dirty="0" err="1">
                <a:solidFill>
                  <a:schemeClr val="dk1"/>
                </a:solidFill>
                <a:latin typeface="Calibri"/>
                <a:ea typeface="Calibri"/>
                <a:cs typeface="Calibri"/>
                <a:sym typeface="Calibri"/>
              </a:rPr>
              <a:t>buen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presentar</a:t>
            </a:r>
            <a:r>
              <a:rPr lang="en-US" dirty="0">
                <a:solidFill>
                  <a:schemeClr val="dk1"/>
                </a:solidFill>
                <a:latin typeface="Calibri"/>
                <a:ea typeface="Calibri"/>
                <a:cs typeface="Calibri"/>
                <a:sym typeface="Calibri"/>
              </a:rPr>
              <a:t> </a:t>
            </a:r>
            <a:r>
              <a:rPr lang="en-US" sz="1400" b="0" i="0" u="none" strike="noStrike" cap="none" dirty="0">
                <a:solidFill>
                  <a:schemeClr val="dk1"/>
                </a:solidFill>
                <a:latin typeface="Calibri"/>
                <a:ea typeface="Calibri"/>
                <a:cs typeface="Calibri"/>
                <a:sym typeface="Calibri"/>
              </a:rPr>
              <a:t>a docents, </a:t>
            </a:r>
            <a:r>
              <a:rPr lang="en-US" sz="1400" b="0" i="0" u="none" strike="noStrike" cap="none" dirty="0" err="1">
                <a:solidFill>
                  <a:schemeClr val="dk1"/>
                </a:solidFill>
                <a:latin typeface="Calibri"/>
                <a:ea typeface="Calibri"/>
                <a:cs typeface="Calibri"/>
                <a:sym typeface="Calibri"/>
              </a:rPr>
              <a:t>investigadores</a:t>
            </a:r>
            <a:r>
              <a:rPr lang="en-US" sz="1400" b="0" i="0" u="none" strike="noStrike" cap="none" dirty="0">
                <a:solidFill>
                  <a:schemeClr val="dk1"/>
                </a:solidFill>
                <a:latin typeface="Calibri"/>
                <a:ea typeface="Calibri"/>
                <a:cs typeface="Calibri"/>
                <a:sym typeface="Calibri"/>
              </a:rPr>
              <a:t>/as y al </a:t>
            </a:r>
            <a:r>
              <a:rPr lang="en-US" sz="1400" b="0" i="0" u="none" strike="noStrike" cap="none" dirty="0" err="1">
                <a:solidFill>
                  <a:schemeClr val="dk1"/>
                </a:solidFill>
                <a:latin typeface="Calibri"/>
                <a:ea typeface="Calibri"/>
                <a:cs typeface="Calibri"/>
                <a:sym typeface="Calibri"/>
              </a:rPr>
              <a:t>público</a:t>
            </a:r>
            <a:r>
              <a:rPr lang="en-US" sz="1400" b="0" i="0" u="none" strike="noStrike" cap="none" dirty="0">
                <a:solidFill>
                  <a:schemeClr val="dk1"/>
                </a:solidFill>
                <a:latin typeface="Calibri"/>
                <a:ea typeface="Calibri"/>
                <a:cs typeface="Calibri"/>
                <a:sym typeface="Calibri"/>
              </a:rPr>
              <a:t> en general </a:t>
            </a:r>
            <a:r>
              <a:rPr lang="en-US" sz="1400" b="0" i="0" u="none" strike="noStrike" cap="none" dirty="0" err="1">
                <a:solidFill>
                  <a:schemeClr val="dk1"/>
                </a:solidFill>
                <a:latin typeface="Calibri"/>
                <a:ea typeface="Calibri"/>
                <a:cs typeface="Calibri"/>
                <a:sym typeface="Calibri"/>
              </a:rPr>
              <a:t>interesado</a:t>
            </a:r>
            <a:r>
              <a:rPr lang="en-US" sz="1400" b="0" i="0" u="none" strike="noStrike" cap="none" dirty="0">
                <a:solidFill>
                  <a:schemeClr val="dk1"/>
                </a:solidFill>
                <a:latin typeface="Calibri"/>
                <a:ea typeface="Calibri"/>
                <a:cs typeface="Calibri"/>
                <a:sym typeface="Calibri"/>
              </a:rPr>
              <a:t> en </a:t>
            </a:r>
            <a:r>
              <a:rPr lang="en-US" sz="1400" b="0" i="0" u="none" strike="noStrike" cap="none" dirty="0" err="1">
                <a:solidFill>
                  <a:schemeClr val="dk1"/>
                </a:solidFill>
                <a:latin typeface="Calibri"/>
                <a:ea typeface="Calibri"/>
                <a:cs typeface="Calibri"/>
                <a:sym typeface="Calibri"/>
              </a:rPr>
              <a:t>migrac</a:t>
            </a:r>
            <a:r>
              <a:rPr lang="en-US" dirty="0" err="1">
                <a:solidFill>
                  <a:schemeClr val="dk1"/>
                </a:solidFill>
                <a:latin typeface="Calibri"/>
                <a:ea typeface="Calibri"/>
                <a:cs typeface="Calibri"/>
                <a:sym typeface="Calibri"/>
              </a:rPr>
              <a:t>ión</a:t>
            </a:r>
            <a:r>
              <a:rPr lang="en-US" dirty="0">
                <a:solidFill>
                  <a:schemeClr val="dk1"/>
                </a:solidFill>
                <a:latin typeface="Calibri"/>
                <a:ea typeface="Calibri"/>
                <a:cs typeface="Calibri"/>
                <a:sym typeface="Calibri"/>
              </a:rPr>
              <a:t>, inclusion y </a:t>
            </a:r>
            <a:r>
              <a:rPr lang="en-US" dirty="0" err="1">
                <a:solidFill>
                  <a:schemeClr val="dk1"/>
                </a:solidFill>
                <a:latin typeface="Calibri"/>
                <a:ea typeface="Calibri"/>
                <a:cs typeface="Calibri"/>
                <a:sym typeface="Calibri"/>
              </a:rPr>
              <a:t>educación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herramietna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evaluación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aprendizajes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previos</a:t>
            </a:r>
            <a:r>
              <a:rPr lang="en-US" dirty="0">
                <a:solidFill>
                  <a:schemeClr val="dk1"/>
                </a:solidFill>
                <a:latin typeface="Calibri"/>
                <a:ea typeface="Calibri"/>
                <a:cs typeface="Calibri"/>
                <a:sym typeface="Calibri"/>
              </a:rPr>
              <a:t> de FEINAMC y los </a:t>
            </a:r>
            <a:r>
              <a:rPr lang="en-US" dirty="0" err="1">
                <a:solidFill>
                  <a:schemeClr val="dk1"/>
                </a:solidFill>
                <a:latin typeface="Calibri"/>
                <a:ea typeface="Calibri"/>
                <a:cs typeface="Calibri"/>
                <a:sym typeface="Calibri"/>
              </a:rPr>
              <a:t>resultados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programa</a:t>
            </a:r>
            <a:r>
              <a:rPr lang="en-US" dirty="0">
                <a:solidFill>
                  <a:schemeClr val="dk1"/>
                </a:solidFill>
                <a:latin typeface="Calibri"/>
                <a:ea typeface="Calibri"/>
                <a:cs typeface="Calibri"/>
                <a:sym typeface="Calibri"/>
              </a:rPr>
              <a:t> de mentoring, en el Parque Nacional  </a:t>
            </a:r>
            <a:r>
              <a:rPr lang="en-US" dirty="0" err="1">
                <a:solidFill>
                  <a:schemeClr val="dk1"/>
                </a:solidFill>
                <a:latin typeface="Calibri"/>
                <a:ea typeface="Calibri"/>
                <a:cs typeface="Calibri"/>
                <a:sym typeface="Calibri"/>
              </a:rPr>
              <a:t>Atahalassas</a:t>
            </a:r>
            <a:r>
              <a:rPr lang="en-US" sz="1400" b="0" i="0" u="none" strike="noStrike" cap="none" dirty="0">
                <a:solidFill>
                  <a:schemeClr val="dk1"/>
                </a:solidFill>
                <a:latin typeface="Calibri"/>
                <a:ea typeface="Calibri"/>
                <a:cs typeface="Calibri"/>
                <a:sym typeface="Calibri"/>
              </a:rPr>
              <a:t>. Los/as </a:t>
            </a:r>
            <a:r>
              <a:rPr lang="en-US" sz="1400" b="0" i="0" u="none" strike="noStrike" cap="none" dirty="0" err="1">
                <a:solidFill>
                  <a:schemeClr val="dk1"/>
                </a:solidFill>
                <a:latin typeface="Calibri"/>
                <a:ea typeface="Calibri"/>
                <a:cs typeface="Calibri"/>
                <a:sym typeface="Calibri"/>
              </a:rPr>
              <a:t>participantes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consideraron</a:t>
            </a:r>
            <a:r>
              <a:rPr lang="en-US" sz="1400" b="0" i="0" u="none" strike="noStrike" cap="none" dirty="0">
                <a:solidFill>
                  <a:schemeClr val="dk1"/>
                </a:solidFill>
                <a:latin typeface="Calibri"/>
                <a:ea typeface="Calibri"/>
                <a:cs typeface="Calibri"/>
                <a:sym typeface="Calibri"/>
              </a:rPr>
              <a:t> el </a:t>
            </a:r>
            <a:r>
              <a:rPr lang="en-US" sz="1400" b="0" i="0" u="none" strike="noStrike" cap="none">
                <a:solidFill>
                  <a:schemeClr val="dk1"/>
                </a:solidFill>
                <a:latin typeface="Calibri"/>
                <a:ea typeface="Calibri"/>
                <a:cs typeface="Calibri"/>
                <a:sym typeface="Calibri"/>
              </a:rPr>
              <a:t>programa</a:t>
            </a:r>
            <a:r>
              <a:rPr lang="en-US" sz="1400" b="0" i="0" u="none" strike="noStrike" cap="none" dirty="0">
                <a:solidFill>
                  <a:schemeClr val="dk1"/>
                </a:solidFill>
                <a:latin typeface="Calibri"/>
                <a:ea typeface="Calibri"/>
                <a:cs typeface="Calibri"/>
                <a:sym typeface="Calibri"/>
              </a:rPr>
              <a:t> de mentoring </a:t>
            </a:r>
            <a:r>
              <a:rPr lang="en-US" sz="1400" b="0" i="0" u="none" strike="noStrike" cap="none" dirty="0" err="1">
                <a:solidFill>
                  <a:schemeClr val="dk1"/>
                </a:solidFill>
                <a:latin typeface="Calibri"/>
                <a:ea typeface="Calibri"/>
                <a:cs typeface="Calibri"/>
                <a:sym typeface="Calibri"/>
              </a:rPr>
              <a:t>muy</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útil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sirve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guía</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apoyar</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alumnado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migrante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recién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llegado</a:t>
            </a:r>
            <a:r>
              <a:rPr lang="en-US" dirty="0">
                <a:solidFill>
                  <a:schemeClr val="dk1"/>
                </a:solidFill>
                <a:latin typeface="Calibri"/>
                <a:ea typeface="Calibri"/>
                <a:cs typeface="Calibri"/>
                <a:sym typeface="Calibri"/>
              </a:rPr>
              <a:t>. </a:t>
            </a:r>
            <a:endParaRPr dirty="0"/>
          </a:p>
          <a:p>
            <a:pPr marL="0" marR="0" lvl="0" indent="0" algn="just" rtl="0">
              <a:lnSpc>
                <a:spcPct val="11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p:txBody>
      </p:sp>
      <p:sp>
        <p:nvSpPr>
          <p:cNvPr id="87" name="Google Shape;87;p1"/>
          <p:cNvSpPr/>
          <p:nvPr/>
        </p:nvSpPr>
        <p:spPr>
          <a:xfrm>
            <a:off x="149476" y="453691"/>
            <a:ext cx="3840734"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i="0" u="none" strike="noStrike" cap="small" dirty="0">
                <a:solidFill>
                  <a:srgbClr val="FFD966"/>
                </a:solidFill>
                <a:latin typeface="Arial"/>
                <a:ea typeface="Arial"/>
                <a:cs typeface="Arial"/>
                <a:sym typeface="Arial"/>
              </a:rPr>
              <a:t>N</a:t>
            </a:r>
            <a:r>
              <a:rPr lang="en-US" sz="2500" b="1" i="0" u="none" strike="noStrike" cap="small" dirty="0">
                <a:solidFill>
                  <a:schemeClr val="dk1"/>
                </a:solidFill>
                <a:latin typeface="Arial"/>
                <a:ea typeface="Arial"/>
                <a:cs typeface="Arial"/>
                <a:sym typeface="Arial"/>
              </a:rPr>
              <a:t>ewsletter </a:t>
            </a:r>
            <a:r>
              <a:rPr lang="en-US" sz="2500" b="1" i="0" u="none" strike="noStrike" cap="small" dirty="0" err="1">
                <a:solidFill>
                  <a:srgbClr val="FFD966"/>
                </a:solidFill>
                <a:latin typeface="Arial"/>
                <a:ea typeface="Arial"/>
                <a:cs typeface="Arial"/>
                <a:sym typeface="Arial"/>
              </a:rPr>
              <a:t>T</a:t>
            </a:r>
            <a:r>
              <a:rPr lang="en-US" sz="2500" b="1" i="0" u="none" strike="noStrike" cap="small" dirty="0" err="1">
                <a:solidFill>
                  <a:schemeClr val="dk1"/>
                </a:solidFill>
                <a:latin typeface="Arial"/>
                <a:ea typeface="Arial"/>
                <a:cs typeface="Arial"/>
                <a:sym typeface="Arial"/>
              </a:rPr>
              <a:t>ema</a:t>
            </a:r>
            <a:r>
              <a:rPr lang="en-US" sz="2500" b="1" i="0" u="none" strike="noStrike" cap="small" dirty="0">
                <a:solidFill>
                  <a:schemeClr val="dk1"/>
                </a:solidFill>
                <a:latin typeface="Arial"/>
                <a:ea typeface="Arial"/>
                <a:cs typeface="Arial"/>
                <a:sym typeface="Arial"/>
              </a:rPr>
              <a:t> 3 </a:t>
            </a:r>
            <a:endParaRPr dirty="0"/>
          </a:p>
          <a:p>
            <a:pPr marL="0" marR="0" lvl="0" indent="0" algn="ctr" rtl="0">
              <a:spcBef>
                <a:spcPts val="0"/>
              </a:spcBef>
              <a:spcAft>
                <a:spcPts val="0"/>
              </a:spcAft>
              <a:buNone/>
            </a:pPr>
            <a:r>
              <a:rPr lang="en-US" sz="2500" b="1" i="0" u="none" strike="noStrike" cap="small" dirty="0" err="1">
                <a:solidFill>
                  <a:srgbClr val="FFD966"/>
                </a:solidFill>
                <a:latin typeface="Arial"/>
                <a:ea typeface="Arial"/>
                <a:cs typeface="Arial"/>
                <a:sym typeface="Arial"/>
              </a:rPr>
              <a:t>j</a:t>
            </a:r>
            <a:r>
              <a:rPr lang="en-US" sz="2500" b="1" cap="small" dirty="0" err="1">
                <a:solidFill>
                  <a:schemeClr val="dk1"/>
                </a:solidFill>
              </a:rPr>
              <a:t>ulio</a:t>
            </a:r>
            <a:r>
              <a:rPr lang="en-US" sz="2500" b="1" i="0" u="none" strike="noStrike" cap="small" dirty="0">
                <a:solidFill>
                  <a:schemeClr val="dk1"/>
                </a:solidFill>
                <a:latin typeface="Arial"/>
                <a:ea typeface="Arial"/>
                <a:cs typeface="Arial"/>
                <a:sym typeface="Arial"/>
              </a:rPr>
              <a:t> 2022</a:t>
            </a:r>
            <a:endParaRPr sz="2500" b="0" i="0" u="none" strike="noStrike" cap="none" dirty="0">
              <a:solidFill>
                <a:schemeClr val="dk1"/>
              </a:solidFill>
              <a:latin typeface="Arial"/>
              <a:ea typeface="Arial"/>
              <a:cs typeface="Arial"/>
              <a:sym typeface="Arial"/>
            </a:endParaRPr>
          </a:p>
        </p:txBody>
      </p:sp>
      <p:sp>
        <p:nvSpPr>
          <p:cNvPr id="88" name="Google Shape;88;p1"/>
          <p:cNvSpPr txBox="1"/>
          <p:nvPr/>
        </p:nvSpPr>
        <p:spPr>
          <a:xfrm>
            <a:off x="374705" y="5123650"/>
            <a:ext cx="3370577" cy="101562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err="1">
                <a:solidFill>
                  <a:srgbClr val="7030A0"/>
                </a:solidFill>
                <a:latin typeface="Calibri"/>
                <a:ea typeface="Calibri"/>
                <a:cs typeface="Calibri"/>
                <a:sym typeface="Calibri"/>
              </a:rPr>
              <a:t>Evento</a:t>
            </a:r>
            <a:r>
              <a:rPr lang="en-US" sz="2000" b="1" i="0" u="none" strike="noStrike" cap="none" dirty="0">
                <a:solidFill>
                  <a:srgbClr val="7030A0"/>
                </a:solidFill>
                <a:latin typeface="Calibri"/>
                <a:ea typeface="Calibri"/>
                <a:cs typeface="Calibri"/>
                <a:sym typeface="Calibri"/>
              </a:rPr>
              <a:t> </a:t>
            </a:r>
            <a:r>
              <a:rPr lang="en-US" sz="2000" b="1" i="0" u="none" strike="noStrike" cap="none" dirty="0" err="1">
                <a:solidFill>
                  <a:srgbClr val="7030A0"/>
                </a:solidFill>
                <a:latin typeface="Calibri"/>
                <a:ea typeface="Calibri"/>
                <a:cs typeface="Calibri"/>
                <a:sym typeface="Calibri"/>
              </a:rPr>
              <a:t>inormativo</a:t>
            </a:r>
            <a:r>
              <a:rPr lang="en-US" sz="2000" b="1" i="0" u="none" strike="noStrike" cap="none" dirty="0">
                <a:solidFill>
                  <a:srgbClr val="7030A0"/>
                </a:solidFill>
                <a:latin typeface="Calibri"/>
                <a:ea typeface="Calibri"/>
                <a:cs typeface="Calibri"/>
                <a:sym typeface="Calibri"/>
              </a:rPr>
              <a:t> en el Parque  </a:t>
            </a:r>
            <a:r>
              <a:rPr lang="en-US" sz="2000" b="1" i="0" u="none" strike="noStrike" cap="none" dirty="0" err="1">
                <a:solidFill>
                  <a:srgbClr val="7030A0"/>
                </a:solidFill>
                <a:latin typeface="Calibri"/>
                <a:ea typeface="Calibri"/>
                <a:cs typeface="Calibri"/>
                <a:sym typeface="Calibri"/>
              </a:rPr>
              <a:t>Athalassas</a:t>
            </a:r>
            <a:r>
              <a:rPr lang="en-US" sz="2000" b="1" i="0" u="none" strike="noStrike" cap="none" dirty="0">
                <a:solidFill>
                  <a:srgbClr val="7030A0"/>
                </a:solidFill>
                <a:latin typeface="Calibri"/>
                <a:ea typeface="Calibri"/>
                <a:cs typeface="Calibri"/>
                <a:sym typeface="Calibri"/>
              </a:rPr>
              <a:t> Park, en </a:t>
            </a:r>
            <a:r>
              <a:rPr lang="en-US" sz="2000" b="1" i="0" u="none" strike="noStrike" cap="none" dirty="0" err="1">
                <a:solidFill>
                  <a:srgbClr val="7030A0"/>
                </a:solidFill>
                <a:latin typeface="Calibri"/>
                <a:ea typeface="Calibri"/>
                <a:cs typeface="Calibri"/>
                <a:sym typeface="Calibri"/>
              </a:rPr>
              <a:t>Chiprre</a:t>
            </a:r>
            <a:endParaRPr sz="2000" b="1" i="0" u="none" strike="noStrike" cap="none" dirty="0">
              <a:solidFill>
                <a:srgbClr val="7030A0"/>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a:stretch/>
        </p:blipFill>
        <p:spPr>
          <a:xfrm>
            <a:off x="4634630" y="190399"/>
            <a:ext cx="1459815" cy="1125066"/>
          </a:xfrm>
          <a:prstGeom prst="rect">
            <a:avLst/>
          </a:prstGeom>
          <a:noFill/>
          <a:ln>
            <a:noFill/>
          </a:ln>
        </p:spPr>
      </p:pic>
      <p:pic>
        <p:nvPicPr>
          <p:cNvPr id="90" name="Google Shape;90;p1"/>
          <p:cNvPicPr preferRelativeResize="0"/>
          <p:nvPr/>
        </p:nvPicPr>
        <p:blipFill rotWithShape="1">
          <a:blip r:embed="rId4">
            <a:alphaModFix/>
          </a:blip>
          <a:srcRect/>
          <a:stretch/>
        </p:blipFill>
        <p:spPr>
          <a:xfrm>
            <a:off x="220331" y="2395557"/>
            <a:ext cx="3524951" cy="2355887"/>
          </a:xfrm>
          <a:prstGeom prst="rect">
            <a:avLst/>
          </a:prstGeom>
          <a:noFill/>
          <a:ln>
            <a:noFill/>
          </a:ln>
        </p:spPr>
      </p:pic>
      <p:sp>
        <p:nvSpPr>
          <p:cNvPr id="91" name="Google Shape;91;p1"/>
          <p:cNvSpPr txBox="1"/>
          <p:nvPr/>
        </p:nvSpPr>
        <p:spPr>
          <a:xfrm>
            <a:off x="3849900" y="1782329"/>
            <a:ext cx="3008100" cy="3108503"/>
          </a:xfrm>
          <a:prstGeom prst="rect">
            <a:avLst/>
          </a:prstGeom>
          <a:noFill/>
          <a:ln>
            <a:noFill/>
          </a:ln>
        </p:spPr>
        <p:txBody>
          <a:bodyPr spcFirstLastPara="1" wrap="square" lIns="91425" tIns="45700" rIns="91425" bIns="45700" anchor="t" anchorCtr="0">
            <a:spAutoFit/>
          </a:bodyPr>
          <a:lstStyle/>
          <a:p>
            <a:pPr algn="just"/>
            <a:r>
              <a:rPr lang="es-ES" dirty="0"/>
              <a:t>A pesar de todos los desafíos por la pandemia del Covid-19, logramos completar el programa de </a:t>
            </a:r>
            <a:r>
              <a:rPr lang="es-ES" dirty="0" err="1"/>
              <a:t>mentoring</a:t>
            </a:r>
            <a:r>
              <a:rPr lang="es-ES" dirty="0"/>
              <a:t>. Lo/as  estudiantes involucrados/as apreciaron esta experiencia, que les permitió aprender más sobre la cultura de otros/as estudiantes, desarrollar habilidades interculturales y nuevas amistades. Las organizaciones socias de  FEINAMC continuarán impulsando el programa durante  el próximo curso académico también.</a:t>
            </a:r>
          </a:p>
          <a:p>
            <a:pPr marL="0" marR="0" lvl="0" indent="0" algn="just" rtl="0">
              <a:spcBef>
                <a:spcPts val="0"/>
              </a:spcBef>
              <a:spcAft>
                <a:spcPts val="0"/>
              </a:spcAft>
              <a:buNone/>
            </a:pPr>
            <a:endParaRPr dirty="0"/>
          </a:p>
        </p:txBody>
      </p:sp>
      <p:pic>
        <p:nvPicPr>
          <p:cNvPr id="92" name="Google Shape;92;p1"/>
          <p:cNvPicPr preferRelativeResize="0"/>
          <p:nvPr/>
        </p:nvPicPr>
        <p:blipFill rotWithShape="1">
          <a:blip r:embed="rId5">
            <a:alphaModFix/>
          </a:blip>
          <a:srcRect/>
          <a:stretch/>
        </p:blipFill>
        <p:spPr>
          <a:xfrm>
            <a:off x="4251200" y="4980197"/>
            <a:ext cx="2001011" cy="3002248"/>
          </a:xfrm>
          <a:prstGeom prst="rect">
            <a:avLst/>
          </a:prstGeom>
          <a:noFill/>
          <a:ln>
            <a:noFill/>
          </a:ln>
        </p:spPr>
      </p:pic>
      <p:pic>
        <p:nvPicPr>
          <p:cNvPr id="93" name="Google Shape;93;p1"/>
          <p:cNvPicPr preferRelativeResize="0"/>
          <p:nvPr/>
        </p:nvPicPr>
        <p:blipFill rotWithShape="1">
          <a:blip r:embed="rId6">
            <a:alphaModFix/>
          </a:blip>
          <a:srcRect/>
          <a:stretch/>
        </p:blipFill>
        <p:spPr>
          <a:xfrm>
            <a:off x="4251200" y="8161175"/>
            <a:ext cx="2337490" cy="15583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50115" y="7268470"/>
            <a:ext cx="333139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a:t>
            </a:r>
            <a:endParaRPr sz="1200">
              <a:solidFill>
                <a:schemeClr val="dk1"/>
              </a:solidFill>
              <a:latin typeface="Tahoma"/>
              <a:ea typeface="Tahoma"/>
              <a:cs typeface="Tahoma"/>
              <a:sym typeface="Tahoma"/>
            </a:endParaRPr>
          </a:p>
        </p:txBody>
      </p:sp>
      <p:sp>
        <p:nvSpPr>
          <p:cNvPr id="99" name="Google Shape;99;p2"/>
          <p:cNvSpPr txBox="1"/>
          <p:nvPr/>
        </p:nvSpPr>
        <p:spPr>
          <a:xfrm>
            <a:off x="2900537" y="7664506"/>
            <a:ext cx="273566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EC1E28"/>
                </a:solidFill>
                <a:latin typeface="Arial"/>
                <a:ea typeface="Arial"/>
                <a:cs typeface="Arial"/>
                <a:sym typeface="Arial"/>
              </a:rPr>
              <a:t>Follow us !</a:t>
            </a:r>
            <a:endParaRPr sz="1800">
              <a:solidFill>
                <a:srgbClr val="EC1E28"/>
              </a:solidFill>
              <a:latin typeface="Arial"/>
              <a:ea typeface="Arial"/>
              <a:cs typeface="Arial"/>
              <a:sym typeface="Arial"/>
            </a:endParaRPr>
          </a:p>
        </p:txBody>
      </p:sp>
      <p:sp>
        <p:nvSpPr>
          <p:cNvPr id="100" name="Google Shape;100;p2"/>
          <p:cNvSpPr/>
          <p:nvPr/>
        </p:nvSpPr>
        <p:spPr>
          <a:xfrm>
            <a:off x="172752" y="1259375"/>
            <a:ext cx="3946500" cy="3423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dirty="0">
                <a:solidFill>
                  <a:schemeClr val="dk1"/>
                </a:solidFill>
                <a:latin typeface="Calibri"/>
                <a:ea typeface="Calibri"/>
                <a:cs typeface="Calibri"/>
                <a:sym typeface="Calibri"/>
              </a:rPr>
              <a:t>After the first year of the mentoring </a:t>
            </a:r>
            <a:r>
              <a:rPr lang="en-US" sz="1400" dirty="0" err="1">
                <a:solidFill>
                  <a:schemeClr val="dk1"/>
                </a:solidFill>
                <a:latin typeface="Calibri"/>
                <a:ea typeface="Calibri"/>
                <a:cs typeface="Calibri"/>
                <a:sym typeface="Calibri"/>
              </a:rPr>
              <a:t>programme</a:t>
            </a:r>
            <a:r>
              <a:rPr lang="en-US" sz="1400" dirty="0">
                <a:solidFill>
                  <a:schemeClr val="dk1"/>
                </a:solidFill>
                <a:latin typeface="Calibri"/>
                <a:ea typeface="Calibri"/>
                <a:cs typeface="Calibri"/>
                <a:sym typeface="Calibri"/>
              </a:rPr>
              <a:t> implementation, this academic year we will incorporate the prior-assessment tool as well and continue supporting schools and students. </a:t>
            </a:r>
            <a:endParaRPr dirty="0"/>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dirty="0">
                <a:solidFill>
                  <a:schemeClr val="dk1"/>
                </a:solidFill>
                <a:latin typeface="Calibri"/>
                <a:ea typeface="Calibri"/>
                <a:cs typeface="Calibri"/>
                <a:sym typeface="Calibri"/>
              </a:rPr>
              <a:t>Part of the project contribution will be to create a policy recommendations document to foster inclusion of migrant students in the educational systems. In the next semester, two guidelines will be elaborated, one on the mentoring </a:t>
            </a:r>
            <a:r>
              <a:rPr lang="en-US" dirty="0" err="1">
                <a:solidFill>
                  <a:schemeClr val="dk1"/>
                </a:solidFill>
                <a:latin typeface="Calibri"/>
                <a:ea typeface="Calibri"/>
                <a:cs typeface="Calibri"/>
                <a:sym typeface="Calibri"/>
              </a:rPr>
              <a:t>programme</a:t>
            </a:r>
            <a:r>
              <a:rPr lang="en-US" dirty="0">
                <a:solidFill>
                  <a:schemeClr val="dk1"/>
                </a:solidFill>
                <a:latin typeface="Calibri"/>
                <a:ea typeface="Calibri"/>
                <a:cs typeface="Calibri"/>
                <a:sym typeface="Calibri"/>
              </a:rPr>
              <a:t> for teachers and other for schools to foster inclusion of migrant students. Lastly, soon all partners will present the project in national events in their countries and two of the partners will present it in international events.</a:t>
            </a:r>
            <a:endParaRPr dirty="0"/>
          </a:p>
        </p:txBody>
      </p:sp>
      <p:sp>
        <p:nvSpPr>
          <p:cNvPr id="101" name="Google Shape;101;p2"/>
          <p:cNvSpPr txBox="1"/>
          <p:nvPr/>
        </p:nvSpPr>
        <p:spPr>
          <a:xfrm>
            <a:off x="62342" y="9381776"/>
            <a:ext cx="4220652" cy="41322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80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a:p>
            <a:pPr marL="0" marR="0" lvl="0" indent="0" algn="l" rtl="0">
              <a:lnSpc>
                <a:spcPct val="110000"/>
              </a:lnSpc>
              <a:spcBef>
                <a:spcPts val="595"/>
              </a:spcBef>
              <a:spcAft>
                <a:spcPts val="0"/>
              </a:spcAft>
              <a:buNone/>
            </a:pPr>
            <a:endParaRPr sz="800">
              <a:solidFill>
                <a:srgbClr val="000000"/>
              </a:solidFill>
              <a:latin typeface="Arial"/>
              <a:ea typeface="Arial"/>
              <a:cs typeface="Arial"/>
              <a:sym typeface="Arial"/>
            </a:endParaRPr>
          </a:p>
        </p:txBody>
      </p:sp>
      <p:sp>
        <p:nvSpPr>
          <p:cNvPr id="102" name="Google Shape;102;p2"/>
          <p:cNvSpPr/>
          <p:nvPr/>
        </p:nvSpPr>
        <p:spPr>
          <a:xfrm>
            <a:off x="5134339" y="9469331"/>
            <a:ext cx="159234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https://feinamc.eu/</a:t>
            </a:r>
            <a:r>
              <a:rPr lang="en-US" sz="1200">
                <a:solidFill>
                  <a:schemeClr val="dk1"/>
                </a:solidFill>
                <a:latin typeface="Calibri"/>
                <a:ea typeface="Calibri"/>
                <a:cs typeface="Calibri"/>
                <a:sym typeface="Calibri"/>
              </a:rPr>
              <a:t> </a:t>
            </a:r>
            <a:endParaRPr/>
          </a:p>
        </p:txBody>
      </p:sp>
      <p:pic>
        <p:nvPicPr>
          <p:cNvPr id="103" name="Google Shape;103;p2"/>
          <p:cNvPicPr preferRelativeResize="0"/>
          <p:nvPr/>
        </p:nvPicPr>
        <p:blipFill rotWithShape="1">
          <a:blip r:embed="rId4">
            <a:alphaModFix/>
          </a:blip>
          <a:srcRect/>
          <a:stretch/>
        </p:blipFill>
        <p:spPr>
          <a:xfrm>
            <a:off x="5134339" y="8334047"/>
            <a:ext cx="1329934" cy="1024969"/>
          </a:xfrm>
          <a:prstGeom prst="rect">
            <a:avLst/>
          </a:prstGeom>
          <a:noFill/>
          <a:ln>
            <a:noFill/>
          </a:ln>
        </p:spPr>
      </p:pic>
      <p:pic>
        <p:nvPicPr>
          <p:cNvPr id="104" name="Google Shape;104;p2"/>
          <p:cNvPicPr preferRelativeResize="0"/>
          <p:nvPr/>
        </p:nvPicPr>
        <p:blipFill rotWithShape="1">
          <a:blip r:embed="rId5">
            <a:alphaModFix/>
          </a:blip>
          <a:srcRect t="-17875" r="23167" b="-1"/>
          <a:stretch/>
        </p:blipFill>
        <p:spPr>
          <a:xfrm>
            <a:off x="62342" y="7861512"/>
            <a:ext cx="3568039" cy="1123815"/>
          </a:xfrm>
          <a:prstGeom prst="rect">
            <a:avLst/>
          </a:prstGeom>
          <a:noFill/>
          <a:ln>
            <a:noFill/>
          </a:ln>
        </p:spPr>
      </p:pic>
      <p:sp>
        <p:nvSpPr>
          <p:cNvPr id="105" name="Google Shape;105;p2"/>
          <p:cNvSpPr/>
          <p:nvPr/>
        </p:nvSpPr>
        <p:spPr>
          <a:xfrm>
            <a:off x="5376231" y="7460114"/>
            <a:ext cx="159530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rgbClr val="050505"/>
                </a:solidFill>
                <a:latin typeface="Arial"/>
                <a:ea typeface="Arial"/>
                <a:cs typeface="Arial"/>
                <a:sym typeface="Arial"/>
                <a:hlinkClick r:id="rId6">
                  <a:extLst>
                    <a:ext uri="{A12FA001-AC4F-418D-AE19-62706E023703}">
                      <ahyp:hlinkClr xmlns:ahyp="http://schemas.microsoft.com/office/drawing/2018/hyperlinkcolor" val="tx"/>
                    </a:ext>
                  </a:extLst>
                </a:hlinkClick>
              </a:rPr>
              <a:t>FEINAMC</a:t>
            </a:r>
            <a:endParaRPr sz="1800" b="1">
              <a:solidFill>
                <a:srgbClr val="050505"/>
              </a:solidFill>
              <a:latin typeface="Arial"/>
              <a:ea typeface="Arial"/>
              <a:cs typeface="Arial"/>
              <a:sym typeface="Arial"/>
            </a:endParaRPr>
          </a:p>
          <a:p>
            <a:pPr marL="0" marR="0" lvl="0" indent="0" algn="l" rtl="0">
              <a:spcBef>
                <a:spcPts val="0"/>
              </a:spcBef>
              <a:spcAft>
                <a:spcPts val="0"/>
              </a:spcAft>
              <a:buNone/>
            </a:pPr>
            <a:r>
              <a:rPr lang="en-US" sz="1800" b="1">
                <a:solidFill>
                  <a:srgbClr val="050505"/>
                </a:solidFill>
                <a:latin typeface="Arial"/>
                <a:ea typeface="Arial"/>
                <a:cs typeface="Arial"/>
                <a:sym typeface="Arial"/>
              </a:rPr>
              <a:t>Follow us on</a:t>
            </a:r>
            <a:endParaRPr/>
          </a:p>
          <a:p>
            <a:pPr marL="0" marR="0" lvl="0" indent="0" algn="l" rtl="0">
              <a:spcBef>
                <a:spcPts val="0"/>
              </a:spcBef>
              <a:spcAft>
                <a:spcPts val="0"/>
              </a:spcAft>
              <a:buNone/>
            </a:pPr>
            <a:r>
              <a:rPr lang="en-US" sz="1800" b="1">
                <a:solidFill>
                  <a:srgbClr val="050505"/>
                </a:solidFill>
                <a:latin typeface="Arial"/>
                <a:ea typeface="Arial"/>
                <a:cs typeface="Arial"/>
                <a:sym typeface="Arial"/>
              </a:rPr>
              <a:t>FACEBOOK</a:t>
            </a:r>
            <a:endParaRPr sz="18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7">
            <a:alphaModFix/>
          </a:blip>
          <a:srcRect/>
          <a:stretch/>
        </p:blipFill>
        <p:spPr>
          <a:xfrm>
            <a:off x="3379769" y="6702560"/>
            <a:ext cx="1791555" cy="468000"/>
          </a:xfrm>
          <a:prstGeom prst="rect">
            <a:avLst/>
          </a:prstGeom>
          <a:noFill/>
          <a:ln>
            <a:noFill/>
          </a:ln>
        </p:spPr>
      </p:pic>
      <p:pic>
        <p:nvPicPr>
          <p:cNvPr id="107" name="Google Shape;107;p2"/>
          <p:cNvPicPr preferRelativeResize="0"/>
          <p:nvPr/>
        </p:nvPicPr>
        <p:blipFill rotWithShape="1">
          <a:blip r:embed="rId8">
            <a:alphaModFix/>
          </a:blip>
          <a:srcRect/>
          <a:stretch/>
        </p:blipFill>
        <p:spPr>
          <a:xfrm>
            <a:off x="474125" y="5470239"/>
            <a:ext cx="1125403" cy="1125403"/>
          </a:xfrm>
          <a:prstGeom prst="rect">
            <a:avLst/>
          </a:prstGeom>
          <a:noFill/>
          <a:ln>
            <a:noFill/>
          </a:ln>
        </p:spPr>
      </p:pic>
      <p:pic>
        <p:nvPicPr>
          <p:cNvPr id="108" name="Google Shape;108;p2"/>
          <p:cNvPicPr preferRelativeResize="0"/>
          <p:nvPr/>
        </p:nvPicPr>
        <p:blipFill rotWithShape="1">
          <a:blip r:embed="rId9">
            <a:alphaModFix/>
          </a:blip>
          <a:srcRect/>
          <a:stretch/>
        </p:blipFill>
        <p:spPr>
          <a:xfrm>
            <a:off x="1733545" y="6486672"/>
            <a:ext cx="1152395" cy="1152395"/>
          </a:xfrm>
          <a:prstGeom prst="rect">
            <a:avLst/>
          </a:prstGeom>
          <a:noFill/>
          <a:ln>
            <a:noFill/>
          </a:ln>
        </p:spPr>
      </p:pic>
      <p:pic>
        <p:nvPicPr>
          <p:cNvPr id="109" name="Google Shape;109;p2"/>
          <p:cNvPicPr preferRelativeResize="0"/>
          <p:nvPr/>
        </p:nvPicPr>
        <p:blipFill rotWithShape="1">
          <a:blip r:embed="rId10">
            <a:alphaModFix/>
          </a:blip>
          <a:srcRect/>
          <a:stretch/>
        </p:blipFill>
        <p:spPr>
          <a:xfrm>
            <a:off x="2002391" y="5622573"/>
            <a:ext cx="1463208" cy="648000"/>
          </a:xfrm>
          <a:prstGeom prst="rect">
            <a:avLst/>
          </a:prstGeom>
          <a:noFill/>
          <a:ln>
            <a:noFill/>
          </a:ln>
        </p:spPr>
      </p:pic>
      <p:pic>
        <p:nvPicPr>
          <p:cNvPr id="110" name="Google Shape;110;p2"/>
          <p:cNvPicPr preferRelativeResize="0"/>
          <p:nvPr/>
        </p:nvPicPr>
        <p:blipFill rotWithShape="1">
          <a:blip r:embed="rId11">
            <a:alphaModFix/>
          </a:blip>
          <a:srcRect/>
          <a:stretch/>
        </p:blipFill>
        <p:spPr>
          <a:xfrm>
            <a:off x="474125" y="6734222"/>
            <a:ext cx="810240" cy="810240"/>
          </a:xfrm>
          <a:prstGeom prst="rect">
            <a:avLst/>
          </a:prstGeom>
          <a:noFill/>
          <a:ln>
            <a:noFill/>
          </a:ln>
        </p:spPr>
      </p:pic>
      <p:sp>
        <p:nvSpPr>
          <p:cNvPr id="111" name="Google Shape;111;p2"/>
          <p:cNvSpPr txBox="1"/>
          <p:nvPr/>
        </p:nvSpPr>
        <p:spPr>
          <a:xfrm>
            <a:off x="172744" y="352742"/>
            <a:ext cx="3831881" cy="707846"/>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err="1">
                <a:solidFill>
                  <a:srgbClr val="2E75B5"/>
                </a:solidFill>
                <a:latin typeface="Calibri"/>
                <a:ea typeface="Calibri"/>
                <a:cs typeface="Calibri"/>
                <a:sym typeface="Calibri"/>
              </a:rPr>
              <a:t>Siguientes</a:t>
            </a:r>
            <a:r>
              <a:rPr lang="en-US" sz="2000" b="1" dirty="0">
                <a:solidFill>
                  <a:srgbClr val="2E75B5"/>
                </a:solidFill>
                <a:latin typeface="Calibri"/>
                <a:ea typeface="Calibri"/>
                <a:cs typeface="Calibri"/>
                <a:sym typeface="Calibri"/>
              </a:rPr>
              <a:t> </a:t>
            </a:r>
            <a:r>
              <a:rPr lang="en-US" sz="2000" b="1" dirty="0" err="1">
                <a:solidFill>
                  <a:srgbClr val="2E75B5"/>
                </a:solidFill>
                <a:latin typeface="Calibri"/>
                <a:ea typeface="Calibri"/>
                <a:cs typeface="Calibri"/>
                <a:sym typeface="Calibri"/>
              </a:rPr>
              <a:t>Pasos</a:t>
            </a:r>
            <a:r>
              <a:rPr lang="en-US" sz="2000" b="1" dirty="0">
                <a:solidFill>
                  <a:srgbClr val="2E75B5"/>
                </a:solidFill>
                <a:latin typeface="Calibri"/>
                <a:ea typeface="Calibri"/>
                <a:cs typeface="Calibri"/>
                <a:sym typeface="Calibri"/>
              </a:rPr>
              <a:t>: Conferences and Policy Papers</a:t>
            </a:r>
            <a:endParaRPr sz="2000" b="1" dirty="0">
              <a:solidFill>
                <a:srgbClr val="2E75B5"/>
              </a:solidFill>
              <a:latin typeface="Calibri"/>
              <a:ea typeface="Calibri"/>
              <a:cs typeface="Calibri"/>
              <a:sym typeface="Calibri"/>
            </a:endParaRPr>
          </a:p>
        </p:txBody>
      </p:sp>
      <p:sp>
        <p:nvSpPr>
          <p:cNvPr id="112" name="Google Shape;112;p2"/>
          <p:cNvSpPr txBox="1"/>
          <p:nvPr/>
        </p:nvSpPr>
        <p:spPr>
          <a:xfrm>
            <a:off x="172744" y="4999003"/>
            <a:ext cx="3831881" cy="400110"/>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7030A0"/>
                </a:solidFill>
                <a:latin typeface="Calibri"/>
                <a:ea typeface="Calibri"/>
                <a:cs typeface="Calibri"/>
                <a:sym typeface="Calibri"/>
              </a:rPr>
              <a:t>Consortium </a:t>
            </a:r>
            <a:endParaRPr sz="2000" b="1">
              <a:solidFill>
                <a:srgbClr val="7030A0"/>
              </a:solidFill>
              <a:latin typeface="Calibri"/>
              <a:ea typeface="Calibri"/>
              <a:cs typeface="Calibri"/>
              <a:sym typeface="Calibri"/>
            </a:endParaRPr>
          </a:p>
        </p:txBody>
      </p:sp>
      <p:sp>
        <p:nvSpPr>
          <p:cNvPr id="113" name="Google Shape;113;p2"/>
          <p:cNvSpPr txBox="1"/>
          <p:nvPr/>
        </p:nvSpPr>
        <p:spPr>
          <a:xfrm>
            <a:off x="62342" y="8985327"/>
            <a:ext cx="47100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Project No.</a:t>
            </a:r>
            <a:r>
              <a:rPr lang="en-US" sz="1200">
                <a:solidFill>
                  <a:schemeClr val="dk1"/>
                </a:solidFill>
                <a:latin typeface="Calibri"/>
                <a:ea typeface="Calibri"/>
                <a:cs typeface="Calibri"/>
                <a:sym typeface="Calibri"/>
              </a:rPr>
              <a:t> 621545-EPP-1-2020-1-ES-EPPKA3-IPI-SOC-IN</a:t>
            </a:r>
            <a:endParaRPr sz="1200">
              <a:solidFill>
                <a:schemeClr val="dk1"/>
              </a:solidFill>
              <a:latin typeface="Calibri"/>
              <a:ea typeface="Calibri"/>
              <a:cs typeface="Calibri"/>
              <a:sym typeface="Calibri"/>
            </a:endParaRPr>
          </a:p>
        </p:txBody>
      </p:sp>
      <p:pic>
        <p:nvPicPr>
          <p:cNvPr id="114" name="Google Shape;114;p2"/>
          <p:cNvPicPr preferRelativeResize="0"/>
          <p:nvPr/>
        </p:nvPicPr>
        <p:blipFill rotWithShape="1">
          <a:blip r:embed="rId12">
            <a:alphaModFix/>
          </a:blip>
          <a:srcRect/>
          <a:stretch/>
        </p:blipFill>
        <p:spPr>
          <a:xfrm>
            <a:off x="4965722" y="7639067"/>
            <a:ext cx="419100" cy="419100"/>
          </a:xfrm>
          <a:prstGeom prst="rect">
            <a:avLst/>
          </a:prstGeom>
          <a:noFill/>
          <a:ln>
            <a:noFill/>
          </a:ln>
        </p:spPr>
      </p:pic>
      <p:pic>
        <p:nvPicPr>
          <p:cNvPr id="115" name="Google Shape;115;p2"/>
          <p:cNvPicPr preferRelativeResize="0"/>
          <p:nvPr/>
        </p:nvPicPr>
        <p:blipFill rotWithShape="1">
          <a:blip r:embed="rId13">
            <a:alphaModFix/>
          </a:blip>
          <a:srcRect/>
          <a:stretch/>
        </p:blipFill>
        <p:spPr>
          <a:xfrm>
            <a:off x="5996327" y="186031"/>
            <a:ext cx="536529" cy="413498"/>
          </a:xfrm>
          <a:prstGeom prst="rect">
            <a:avLst/>
          </a:prstGeom>
          <a:noFill/>
          <a:ln>
            <a:noFill/>
          </a:ln>
        </p:spPr>
      </p:pic>
      <p:pic>
        <p:nvPicPr>
          <p:cNvPr id="116" name="Google Shape;116;p2"/>
          <p:cNvPicPr preferRelativeResize="0"/>
          <p:nvPr/>
        </p:nvPicPr>
        <p:blipFill rotWithShape="1">
          <a:blip r:embed="rId14">
            <a:alphaModFix/>
          </a:blip>
          <a:srcRect/>
          <a:stretch/>
        </p:blipFill>
        <p:spPr>
          <a:xfrm flipH="1">
            <a:off x="4525137" y="1332262"/>
            <a:ext cx="2159994" cy="2879991"/>
          </a:xfrm>
          <a:prstGeom prst="rect">
            <a:avLst/>
          </a:prstGeom>
          <a:noFill/>
          <a:ln>
            <a:noFill/>
          </a:ln>
        </p:spPr>
      </p:pic>
      <p:pic>
        <p:nvPicPr>
          <p:cNvPr id="117" name="Google Shape;117;p2"/>
          <p:cNvPicPr preferRelativeResize="0"/>
          <p:nvPr/>
        </p:nvPicPr>
        <p:blipFill rotWithShape="1">
          <a:blip r:embed="rId15">
            <a:alphaModFix/>
          </a:blip>
          <a:srcRect/>
          <a:stretch/>
        </p:blipFill>
        <p:spPr>
          <a:xfrm>
            <a:off x="4398632" y="4497292"/>
            <a:ext cx="2328055" cy="1551658"/>
          </a:xfrm>
          <a:prstGeom prst="rect">
            <a:avLst/>
          </a:prstGeom>
          <a:noFill/>
          <a:ln>
            <a:noFill/>
          </a:ln>
        </p:spPr>
      </p:pic>
    </p:spTree>
  </p:cSld>
  <p:clrMapOvr>
    <a:masterClrMapping/>
  </p:clrMapOvr>
</p:sld>
</file>

<file path=ppt/theme/theme1.xml><?xml version="1.0" encoding="utf-8"?>
<a:theme xmlns:a="http://schemas.openxmlformats.org/drawingml/2006/main" name="Θέμα του Office">
  <a:themeElements>
    <a:clrScheme name="Θέμα του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354</Words>
  <Application>Microsoft Office PowerPoint</Application>
  <PresentationFormat>A4 (210 x 297 mm)</PresentationFormat>
  <Paragraphs>19</Paragraphs>
  <Slides>2</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Calibri</vt:lpstr>
      <vt:lpstr>Arial</vt:lpstr>
      <vt:lpstr>Tahoma</vt:lpstr>
      <vt:lpstr>Θέμα του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Dimitra Zervaki</dc:creator>
  <cp:lastModifiedBy>Ana García</cp:lastModifiedBy>
  <cp:revision>2</cp:revision>
  <dcterms:created xsi:type="dcterms:W3CDTF">2019-05-16T13:34:27Z</dcterms:created>
  <dcterms:modified xsi:type="dcterms:W3CDTF">2022-09-05T15:23:56Z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0x0101000BE0675B97E9F046A23E41948F764B62</vt:lpwstr>
  </property>
</Properties>
</file>