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Tahoma" panose="020B0604030504040204" pitchFamily="3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qsi8izJ+o57eOH1CLUVlxIaC8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customschemas.google.com/relationships/presentationmetadata" Target="meta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Διαφάνεια τίτλου">
  <p:cSld name="1_Διαφάνεια τίτλου">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3"/>
          <p:cNvSpPr>
            <a:spLocks noGrp="1"/>
          </p:cNvSpPr>
          <p:nvPr>
            <p:ph type="pic" idx="2"/>
          </p:nvPr>
        </p:nvSpPr>
        <p:spPr>
          <a:xfrm>
            <a:off x="2915543" y="1426283"/>
            <a:ext cx="3471863" cy="7039681"/>
          </a:xfrm>
          <a:prstGeom prst="rect">
            <a:avLst/>
          </a:prstGeom>
          <a:noFill/>
          <a:ln>
            <a:noFill/>
          </a:ln>
        </p:spPr>
      </p:sp>
      <p:sp>
        <p:nvSpPr>
          <p:cNvPr id="65" name="Google Shape;65;p1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6" name="Google Shape;66;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2"/>
        <p:cNvGrpSpPr/>
        <p:nvPr/>
      </p:nvGrpSpPr>
      <p:grpSpPr>
        <a:xfrm>
          <a:off x="0" y="0"/>
          <a:ext cx="0" cy="0"/>
          <a:chOff x="0" y="0"/>
          <a:chExt cx="0" cy="0"/>
        </a:xfrm>
      </p:grpSpPr>
      <p:sp>
        <p:nvSpPr>
          <p:cNvPr id="13" name="Google Shape;13;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5" name="Google Shape;15;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7" name="Google Shape;27;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0" name="Google Shape;40;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2" name="Google Shape;42;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1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png"/><Relationship Id="rId3" Type="http://schemas.openxmlformats.org/officeDocument/2006/relationships/hyperlink" Target="https://feinamc.eu/"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acebook.com/Feinamc-111534577832106" TargetMode="External"/><Relationship Id="rId11" Type="http://schemas.openxmlformats.org/officeDocument/2006/relationships/image" Target="../media/image11.jpg"/><Relationship Id="rId5" Type="http://schemas.openxmlformats.org/officeDocument/2006/relationships/image" Target="../media/image6.jpg"/><Relationship Id="rId15" Type="http://schemas.openxmlformats.org/officeDocument/2006/relationships/image" Target="../media/image14.jp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p:nvPr/>
        </p:nvSpPr>
        <p:spPr>
          <a:xfrm>
            <a:off x="374705" y="1617425"/>
            <a:ext cx="3019609" cy="58473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00B0F0"/>
                </a:solidFill>
                <a:latin typeface="Calibri"/>
                <a:ea typeface="Calibri"/>
                <a:cs typeface="Calibri"/>
                <a:sym typeface="Calibri"/>
              </a:rPr>
              <a:t>Primo anno del </a:t>
            </a:r>
            <a:r>
              <a:rPr lang="en-US" sz="1600" b="1" i="0" u="none" strike="noStrike" cap="none" dirty="0" err="1">
                <a:solidFill>
                  <a:srgbClr val="00B0F0"/>
                </a:solidFill>
                <a:latin typeface="Calibri"/>
                <a:ea typeface="Calibri"/>
                <a:cs typeface="Calibri"/>
                <a:sym typeface="Calibri"/>
              </a:rPr>
              <a:t>programma</a:t>
            </a:r>
            <a:r>
              <a:rPr lang="en-US" sz="1600" b="1" i="0" u="none" strike="noStrike" cap="none" dirty="0">
                <a:solidFill>
                  <a:srgbClr val="00B0F0"/>
                </a:solidFill>
                <a:latin typeface="Calibri"/>
                <a:ea typeface="Calibri"/>
                <a:cs typeface="Calibri"/>
                <a:sym typeface="Calibri"/>
              </a:rPr>
              <a:t> di Mentoring</a:t>
            </a:r>
            <a:endParaRPr sz="1600" b="1" i="0" u="none" strike="noStrike" cap="none" dirty="0">
              <a:solidFill>
                <a:srgbClr val="00B0F0"/>
              </a:solidFill>
              <a:latin typeface="Calibri"/>
              <a:ea typeface="Calibri"/>
              <a:cs typeface="Calibri"/>
              <a:sym typeface="Calibri"/>
            </a:endParaRPr>
          </a:p>
        </p:txBody>
      </p:sp>
      <p:sp>
        <p:nvSpPr>
          <p:cNvPr id="86" name="Google Shape;86;p1"/>
          <p:cNvSpPr/>
          <p:nvPr/>
        </p:nvSpPr>
        <p:spPr>
          <a:xfrm>
            <a:off x="532831" y="6313437"/>
            <a:ext cx="3074100" cy="364711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it-IT" dirty="0">
                <a:solidFill>
                  <a:schemeClr val="dk1"/>
                </a:solidFill>
                <a:latin typeface="Calibri"/>
                <a:ea typeface="Calibri"/>
                <a:cs typeface="Calibri"/>
                <a:sym typeface="Calibri"/>
              </a:rPr>
              <a:t>CARDET, il nostro partner di Cipro, ha colto l'occasione del bel tempo e ha presentato all</a:t>
            </a:r>
            <a:r>
              <a:rPr lang="it-IT" sz="1400" dirty="0">
                <a:solidFill>
                  <a:schemeClr val="dk1"/>
                </a:solidFill>
                <a:latin typeface="Calibri"/>
                <a:cs typeface="Calibri"/>
              </a:rPr>
              <a:t>з</a:t>
            </a:r>
            <a:r>
              <a:rPr lang="it-IT" dirty="0">
                <a:solidFill>
                  <a:schemeClr val="dk1"/>
                </a:solidFill>
                <a:latin typeface="Calibri"/>
                <a:ea typeface="Calibri"/>
                <a:cs typeface="Calibri"/>
                <a:sym typeface="Calibri"/>
              </a:rPr>
              <a:t> insegnanti, </a:t>
            </a:r>
            <a:r>
              <a:rPr lang="it-IT" dirty="0" err="1">
                <a:solidFill>
                  <a:schemeClr val="dk1"/>
                </a:solidFill>
                <a:latin typeface="Calibri"/>
                <a:ea typeface="Calibri"/>
                <a:cs typeface="Calibri"/>
                <a:sym typeface="Calibri"/>
              </a:rPr>
              <a:t>ricercator</a:t>
            </a:r>
            <a:r>
              <a:rPr lang="it-IT" sz="1400" dirty="0" err="1">
                <a:solidFill>
                  <a:schemeClr val="dk1"/>
                </a:solidFill>
                <a:latin typeface="Calibri"/>
                <a:cs typeface="Calibri"/>
              </a:rPr>
              <a:t>з</a:t>
            </a:r>
            <a:r>
              <a:rPr lang="it-IT" dirty="0">
                <a:solidFill>
                  <a:schemeClr val="dk1"/>
                </a:solidFill>
                <a:latin typeface="Calibri"/>
                <a:ea typeface="Calibri"/>
                <a:cs typeface="Calibri"/>
                <a:sym typeface="Calibri"/>
              </a:rPr>
              <a:t> ed al pubblico interessato alla migrazione, all'inclusione e all'istruzione, lo strumento di valutazione pregressa FEINMAC, così come i risultati del nostro programma di mentoring, presso il Parco Nazionale Forestale l'</a:t>
            </a:r>
            <a:r>
              <a:rPr lang="it-IT" dirty="0" err="1">
                <a:solidFill>
                  <a:schemeClr val="dk1"/>
                </a:solidFill>
                <a:latin typeface="Calibri"/>
                <a:ea typeface="Calibri"/>
                <a:cs typeface="Calibri"/>
                <a:sym typeface="Calibri"/>
              </a:rPr>
              <a:t>Athalassas</a:t>
            </a:r>
            <a:r>
              <a:rPr lang="en-US" sz="1400" b="0" i="0" u="none" strike="noStrike" cap="none" dirty="0">
                <a:solidFill>
                  <a:schemeClr val="dk1"/>
                </a:solidFill>
                <a:latin typeface="Calibri"/>
                <a:ea typeface="Calibri"/>
                <a:cs typeface="Calibri"/>
                <a:sym typeface="Calibri"/>
              </a:rPr>
              <a:t>. </a:t>
            </a:r>
            <a:r>
              <a:rPr lang="it-IT" sz="1400" b="0" i="0" u="none" strike="noStrike" cap="none" dirty="0" err="1">
                <a:solidFill>
                  <a:schemeClr val="dk1"/>
                </a:solidFill>
                <a:latin typeface="Calibri"/>
                <a:ea typeface="Calibri"/>
                <a:cs typeface="Calibri"/>
                <a:sym typeface="Calibri"/>
              </a:rPr>
              <a:t>L</a:t>
            </a:r>
            <a:r>
              <a:rPr lang="it-IT" sz="1400" dirty="0" err="1">
                <a:solidFill>
                  <a:schemeClr val="dk1"/>
                </a:solidFill>
                <a:latin typeface="Calibri"/>
                <a:cs typeface="Calibri"/>
              </a:rPr>
              <a:t>з</a:t>
            </a:r>
            <a:r>
              <a:rPr lang="it-IT" sz="1400" b="0" i="0" u="none" strike="noStrike" cap="none" dirty="0">
                <a:solidFill>
                  <a:schemeClr val="dk1"/>
                </a:solidFill>
                <a:latin typeface="Calibri"/>
                <a:ea typeface="Calibri"/>
                <a:cs typeface="Calibri"/>
                <a:sym typeface="Calibri"/>
              </a:rPr>
              <a:t> partecipanti hanno trovato il programma di mentoring molto utile, in particolare per le indicazioni su come aiutare i migranti appena arrivati</a:t>
            </a:r>
            <a:r>
              <a:rPr lang="en-US" sz="1400" b="0" i="0" u="none" strike="noStrike" cap="none" dirty="0">
                <a:solidFill>
                  <a:schemeClr val="dk1"/>
                </a:solidFill>
                <a:latin typeface="Calibri"/>
                <a:ea typeface="Calibri"/>
                <a:cs typeface="Calibri"/>
                <a:sym typeface="Calibri"/>
              </a:rPr>
              <a:t>. </a:t>
            </a:r>
            <a:endParaRPr dirty="0"/>
          </a:p>
          <a:p>
            <a:pPr marL="0" marR="0" lvl="0" indent="0" algn="just" rtl="0">
              <a:lnSpc>
                <a:spcPct val="11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87" name="Google Shape;87;p1"/>
          <p:cNvSpPr/>
          <p:nvPr/>
        </p:nvSpPr>
        <p:spPr>
          <a:xfrm>
            <a:off x="149476" y="453691"/>
            <a:ext cx="3840734"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i="0" u="none" strike="noStrike" cap="small" dirty="0">
                <a:solidFill>
                  <a:srgbClr val="FFD966"/>
                </a:solidFill>
                <a:latin typeface="Arial"/>
                <a:ea typeface="Arial"/>
                <a:cs typeface="Arial"/>
                <a:sym typeface="Arial"/>
              </a:rPr>
              <a:t>N</a:t>
            </a:r>
            <a:r>
              <a:rPr lang="en-US" sz="2500" b="1" i="0" u="none" strike="noStrike" cap="small" dirty="0">
                <a:solidFill>
                  <a:schemeClr val="dk1"/>
                </a:solidFill>
                <a:latin typeface="Arial"/>
                <a:ea typeface="Arial"/>
                <a:cs typeface="Arial"/>
                <a:sym typeface="Arial"/>
              </a:rPr>
              <a:t>ewsletter </a:t>
            </a:r>
            <a:r>
              <a:rPr lang="en-US" sz="2500" b="1" i="0" u="none" strike="noStrike" cap="small" dirty="0">
                <a:solidFill>
                  <a:srgbClr val="FFD966"/>
                </a:solidFill>
                <a:latin typeface="Arial"/>
                <a:ea typeface="Arial"/>
                <a:cs typeface="Arial"/>
                <a:sym typeface="Arial"/>
              </a:rPr>
              <a:t>N</a:t>
            </a:r>
            <a:r>
              <a:rPr lang="en-US" sz="2500" b="1" i="0" u="none" strike="noStrike" cap="small" dirty="0">
                <a:solidFill>
                  <a:schemeClr val="dk1"/>
                </a:solidFill>
                <a:latin typeface="Arial"/>
                <a:ea typeface="Arial"/>
                <a:cs typeface="Arial"/>
                <a:sym typeface="Arial"/>
              </a:rPr>
              <a:t>°3 </a:t>
            </a:r>
            <a:endParaRPr dirty="0"/>
          </a:p>
          <a:p>
            <a:pPr marL="0" marR="0" lvl="0" indent="0" algn="ctr" rtl="0">
              <a:spcBef>
                <a:spcPts val="0"/>
              </a:spcBef>
              <a:spcAft>
                <a:spcPts val="0"/>
              </a:spcAft>
              <a:buNone/>
            </a:pPr>
            <a:r>
              <a:rPr lang="en-US" sz="2500" b="1" i="0" u="none" strike="noStrike" cap="small" dirty="0" err="1">
                <a:solidFill>
                  <a:srgbClr val="FFD966"/>
                </a:solidFill>
                <a:latin typeface="Arial"/>
                <a:ea typeface="Arial"/>
                <a:cs typeface="Arial"/>
                <a:sym typeface="Arial"/>
              </a:rPr>
              <a:t>L</a:t>
            </a:r>
            <a:r>
              <a:rPr lang="en-US" sz="2500" b="1" i="0" u="none" strike="noStrike" cap="small" dirty="0" err="1">
                <a:solidFill>
                  <a:schemeClr val="dk1"/>
                </a:solidFill>
                <a:latin typeface="Arial"/>
                <a:ea typeface="Arial"/>
                <a:cs typeface="Arial"/>
                <a:sym typeface="Arial"/>
              </a:rPr>
              <a:t>uglio</a:t>
            </a:r>
            <a:r>
              <a:rPr lang="en-US" sz="2500" b="1" i="0" u="none" strike="noStrike" cap="small" dirty="0">
                <a:solidFill>
                  <a:schemeClr val="dk1"/>
                </a:solidFill>
                <a:latin typeface="Arial"/>
                <a:ea typeface="Arial"/>
                <a:cs typeface="Arial"/>
                <a:sym typeface="Arial"/>
              </a:rPr>
              <a:t> 2022</a:t>
            </a:r>
            <a:endParaRPr sz="2500" b="0" i="0" u="none" strike="noStrike" cap="none" dirty="0">
              <a:solidFill>
                <a:schemeClr val="dk1"/>
              </a:solidFill>
              <a:latin typeface="Arial"/>
              <a:ea typeface="Arial"/>
              <a:cs typeface="Arial"/>
              <a:sym typeface="Arial"/>
            </a:endParaRPr>
          </a:p>
        </p:txBody>
      </p:sp>
      <p:sp>
        <p:nvSpPr>
          <p:cNvPr id="88" name="Google Shape;88;p1"/>
          <p:cNvSpPr txBox="1"/>
          <p:nvPr/>
        </p:nvSpPr>
        <p:spPr>
          <a:xfrm>
            <a:off x="374705" y="5123650"/>
            <a:ext cx="3370577" cy="707886"/>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i="0" u="none" strike="noStrike" cap="none" dirty="0">
                <a:solidFill>
                  <a:srgbClr val="7030A0"/>
                </a:solidFill>
                <a:latin typeface="Calibri"/>
                <a:ea typeface="Calibri"/>
                <a:cs typeface="Calibri"/>
                <a:sym typeface="Calibri"/>
              </a:rPr>
              <a:t>Giornata informativa all'</a:t>
            </a:r>
            <a:r>
              <a:rPr lang="it-IT" sz="2000" b="1" i="0" u="none" strike="noStrike" cap="none" dirty="0" err="1">
                <a:solidFill>
                  <a:srgbClr val="7030A0"/>
                </a:solidFill>
                <a:latin typeface="Calibri"/>
                <a:ea typeface="Calibri"/>
                <a:cs typeface="Calibri"/>
                <a:sym typeface="Calibri"/>
              </a:rPr>
              <a:t>Athalassas</a:t>
            </a:r>
            <a:r>
              <a:rPr lang="it-IT" sz="2000" b="1" i="0" u="none" strike="noStrike" cap="none" dirty="0">
                <a:solidFill>
                  <a:srgbClr val="7030A0"/>
                </a:solidFill>
                <a:latin typeface="Calibri"/>
                <a:ea typeface="Calibri"/>
                <a:cs typeface="Calibri"/>
                <a:sym typeface="Calibri"/>
              </a:rPr>
              <a:t> Park, a Cipro</a:t>
            </a:r>
            <a:endParaRPr sz="2000" b="1" i="0" u="none" strike="noStrike" cap="none" dirty="0">
              <a:solidFill>
                <a:srgbClr val="7030A0"/>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4634630" y="190399"/>
            <a:ext cx="1459815" cy="1125066"/>
          </a:xfrm>
          <a:prstGeom prst="rect">
            <a:avLst/>
          </a:prstGeom>
          <a:noFill/>
          <a:ln>
            <a:noFill/>
          </a:ln>
        </p:spPr>
      </p:pic>
      <p:pic>
        <p:nvPicPr>
          <p:cNvPr id="90" name="Google Shape;90;p1"/>
          <p:cNvPicPr preferRelativeResize="0"/>
          <p:nvPr/>
        </p:nvPicPr>
        <p:blipFill rotWithShape="1">
          <a:blip r:embed="rId4">
            <a:alphaModFix/>
          </a:blip>
          <a:srcRect/>
          <a:stretch/>
        </p:blipFill>
        <p:spPr>
          <a:xfrm>
            <a:off x="220331" y="2395557"/>
            <a:ext cx="3524951" cy="2355887"/>
          </a:xfrm>
          <a:prstGeom prst="rect">
            <a:avLst/>
          </a:prstGeom>
          <a:noFill/>
          <a:ln>
            <a:noFill/>
          </a:ln>
        </p:spPr>
      </p:pic>
      <p:sp>
        <p:nvSpPr>
          <p:cNvPr id="91" name="Google Shape;91;p1"/>
          <p:cNvSpPr txBox="1"/>
          <p:nvPr/>
        </p:nvSpPr>
        <p:spPr>
          <a:xfrm>
            <a:off x="3849792" y="2087097"/>
            <a:ext cx="300810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dirty="0">
                <a:solidFill>
                  <a:schemeClr val="dk1"/>
                </a:solidFill>
                <a:latin typeface="Calibri"/>
                <a:ea typeface="Calibri"/>
                <a:cs typeface="Calibri"/>
                <a:sym typeface="Calibri"/>
              </a:rPr>
              <a:t>Nonostante tutte le sfide imposte dalla pandemia di Covid-19, siamo </a:t>
            </a:r>
            <a:r>
              <a:rPr lang="it-IT" dirty="0" err="1">
                <a:solidFill>
                  <a:schemeClr val="dk1"/>
                </a:solidFill>
                <a:latin typeface="Calibri"/>
                <a:ea typeface="Calibri"/>
                <a:cs typeface="Calibri"/>
                <a:sym typeface="Calibri"/>
              </a:rPr>
              <a:t>riuscit</a:t>
            </a:r>
            <a:r>
              <a:rPr lang="it-IT" sz="1400" dirty="0" err="1">
                <a:solidFill>
                  <a:schemeClr val="dk1"/>
                </a:solidFill>
                <a:latin typeface="Calibri"/>
                <a:cs typeface="Calibri"/>
              </a:rPr>
              <a:t>з</a:t>
            </a:r>
            <a:r>
              <a:rPr lang="it-IT" dirty="0">
                <a:solidFill>
                  <a:schemeClr val="dk1"/>
                </a:solidFill>
                <a:latin typeface="Calibri"/>
                <a:ea typeface="Calibri"/>
                <a:cs typeface="Calibri"/>
                <a:sym typeface="Calibri"/>
              </a:rPr>
              <a:t> a completare l'attuazione del programma di mentoring</a:t>
            </a:r>
            <a:r>
              <a:rPr lang="en-US"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L</a:t>
            </a:r>
            <a:r>
              <a:rPr lang="it-IT" sz="1400" dirty="0" err="1">
                <a:solidFill>
                  <a:schemeClr val="dk1"/>
                </a:solidFill>
                <a:latin typeface="Calibri"/>
                <a:cs typeface="Calibri"/>
              </a:rPr>
              <a:t>з</a:t>
            </a:r>
            <a:r>
              <a:rPr lang="it-IT" dirty="0">
                <a:solidFill>
                  <a:schemeClr val="dk1"/>
                </a:solidFill>
                <a:latin typeface="Calibri"/>
                <a:ea typeface="Calibri"/>
                <a:cs typeface="Calibri"/>
                <a:sym typeface="Calibri"/>
              </a:rPr>
              <a:t> student</a:t>
            </a:r>
            <a:r>
              <a:rPr lang="it-IT" sz="1400" dirty="0">
                <a:solidFill>
                  <a:schemeClr val="dk1"/>
                </a:solidFill>
                <a:latin typeface="Calibri"/>
                <a:cs typeface="Calibri"/>
              </a:rPr>
              <a:t>з</a:t>
            </a:r>
            <a:r>
              <a:rPr lang="it-IT"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coinvolt</a:t>
            </a:r>
            <a:r>
              <a:rPr lang="it-IT" sz="1400" dirty="0" err="1">
                <a:solidFill>
                  <a:schemeClr val="dk1"/>
                </a:solidFill>
                <a:latin typeface="Calibri"/>
                <a:cs typeface="Calibri"/>
              </a:rPr>
              <a:t>з</a:t>
            </a:r>
            <a:r>
              <a:rPr lang="it-IT" dirty="0">
                <a:solidFill>
                  <a:schemeClr val="dk1"/>
                </a:solidFill>
                <a:latin typeface="Calibri"/>
                <a:ea typeface="Calibri"/>
                <a:cs typeface="Calibri"/>
                <a:sym typeface="Calibri"/>
              </a:rPr>
              <a:t> hanno apprezzato questa esperienza, che ha permesso loro di conoscere meglio la cultura di </a:t>
            </a:r>
            <a:r>
              <a:rPr lang="it-IT" dirty="0" err="1">
                <a:solidFill>
                  <a:schemeClr val="dk1"/>
                </a:solidFill>
                <a:latin typeface="Calibri"/>
                <a:ea typeface="Calibri"/>
                <a:cs typeface="Calibri"/>
                <a:sym typeface="Calibri"/>
              </a:rPr>
              <a:t>altr</a:t>
            </a:r>
            <a:r>
              <a:rPr lang="it-IT" sz="1400" dirty="0" err="1">
                <a:solidFill>
                  <a:schemeClr val="dk1"/>
                </a:solidFill>
                <a:latin typeface="Calibri"/>
                <a:cs typeface="Calibri"/>
              </a:rPr>
              <a:t>з</a:t>
            </a:r>
            <a:r>
              <a:rPr lang="it-IT" sz="1400" dirty="0">
                <a:solidFill>
                  <a:schemeClr val="dk1"/>
                </a:solidFill>
                <a:latin typeface="Calibri"/>
                <a:cs typeface="Calibri"/>
              </a:rPr>
              <a:t> </a:t>
            </a:r>
            <a:r>
              <a:rPr lang="it-IT" dirty="0">
                <a:solidFill>
                  <a:schemeClr val="dk1"/>
                </a:solidFill>
                <a:latin typeface="Calibri"/>
                <a:ea typeface="Calibri"/>
                <a:cs typeface="Calibri"/>
                <a:sym typeface="Calibri"/>
              </a:rPr>
              <a:t>student</a:t>
            </a:r>
            <a:r>
              <a:rPr lang="it-IT" sz="1400" dirty="0">
                <a:solidFill>
                  <a:schemeClr val="dk1"/>
                </a:solidFill>
                <a:latin typeface="Calibri"/>
                <a:cs typeface="Calibri"/>
              </a:rPr>
              <a:t>з</a:t>
            </a:r>
            <a:r>
              <a:rPr lang="it-IT" dirty="0">
                <a:solidFill>
                  <a:schemeClr val="dk1"/>
                </a:solidFill>
                <a:latin typeface="Calibri"/>
                <a:ea typeface="Calibri"/>
                <a:cs typeface="Calibri"/>
                <a:sym typeface="Calibri"/>
              </a:rPr>
              <a:t>, sviluppare competenze interculturali e nuove amicizie</a:t>
            </a:r>
            <a:r>
              <a:rPr lang="en-US" dirty="0">
                <a:solidFill>
                  <a:schemeClr val="dk1"/>
                </a:solidFill>
                <a:latin typeface="Calibri"/>
                <a:ea typeface="Calibri"/>
                <a:cs typeface="Calibri"/>
                <a:sym typeface="Calibri"/>
              </a:rPr>
              <a:t>. </a:t>
            </a:r>
            <a:r>
              <a:rPr lang="it-IT" dirty="0" err="1">
                <a:solidFill>
                  <a:schemeClr val="dk1"/>
                </a:solidFill>
                <a:latin typeface="Calibri"/>
                <a:ea typeface="Calibri"/>
                <a:cs typeface="Calibri"/>
                <a:sym typeface="Calibri"/>
              </a:rPr>
              <a:t>L</a:t>
            </a:r>
            <a:r>
              <a:rPr lang="it-IT" sz="1400" dirty="0" err="1">
                <a:solidFill>
                  <a:schemeClr val="dk1"/>
                </a:solidFill>
                <a:latin typeface="Calibri"/>
                <a:cs typeface="Calibri"/>
              </a:rPr>
              <a:t>з</a:t>
            </a:r>
            <a:r>
              <a:rPr lang="it-IT" dirty="0">
                <a:solidFill>
                  <a:schemeClr val="dk1"/>
                </a:solidFill>
                <a:latin typeface="Calibri"/>
                <a:ea typeface="Calibri"/>
                <a:cs typeface="Calibri"/>
                <a:sym typeface="Calibri"/>
              </a:rPr>
              <a:t> partner di FEINAMC continueranno a promuovere il programma anche per il prossimo anno accademico</a:t>
            </a:r>
            <a:r>
              <a:rPr lang="en-US" dirty="0">
                <a:solidFill>
                  <a:schemeClr val="dk1"/>
                </a:solidFill>
                <a:latin typeface="Calibri"/>
                <a:ea typeface="Calibri"/>
                <a:cs typeface="Calibri"/>
                <a:sym typeface="Calibri"/>
              </a:rPr>
              <a:t>.</a:t>
            </a:r>
            <a:endParaRPr dirty="0"/>
          </a:p>
        </p:txBody>
      </p:sp>
      <p:pic>
        <p:nvPicPr>
          <p:cNvPr id="92" name="Google Shape;92;p1"/>
          <p:cNvPicPr preferRelativeResize="0"/>
          <p:nvPr/>
        </p:nvPicPr>
        <p:blipFill rotWithShape="1">
          <a:blip r:embed="rId5">
            <a:alphaModFix/>
          </a:blip>
          <a:srcRect/>
          <a:stretch/>
        </p:blipFill>
        <p:spPr>
          <a:xfrm>
            <a:off x="4251200" y="4980197"/>
            <a:ext cx="2001011" cy="3002248"/>
          </a:xfrm>
          <a:prstGeom prst="rect">
            <a:avLst/>
          </a:prstGeom>
          <a:noFill/>
          <a:ln>
            <a:noFill/>
          </a:ln>
        </p:spPr>
      </p:pic>
      <p:pic>
        <p:nvPicPr>
          <p:cNvPr id="93" name="Google Shape;93;p1"/>
          <p:cNvPicPr preferRelativeResize="0"/>
          <p:nvPr/>
        </p:nvPicPr>
        <p:blipFill rotWithShape="1">
          <a:blip r:embed="rId6">
            <a:alphaModFix/>
          </a:blip>
          <a:srcRect/>
          <a:stretch/>
        </p:blipFill>
        <p:spPr>
          <a:xfrm>
            <a:off x="4251200" y="8161175"/>
            <a:ext cx="2337490" cy="1558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50115" y="7268470"/>
            <a:ext cx="333139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Tahoma"/>
                <a:ea typeface="Tahoma"/>
                <a:cs typeface="Tahoma"/>
                <a:sym typeface="Tahoma"/>
              </a:rPr>
              <a:t>.</a:t>
            </a:r>
            <a:endParaRPr sz="1200">
              <a:solidFill>
                <a:schemeClr val="dk1"/>
              </a:solidFill>
              <a:latin typeface="Tahoma"/>
              <a:ea typeface="Tahoma"/>
              <a:cs typeface="Tahoma"/>
              <a:sym typeface="Tahoma"/>
            </a:endParaRPr>
          </a:p>
        </p:txBody>
      </p:sp>
      <p:sp>
        <p:nvSpPr>
          <p:cNvPr id="99" name="Google Shape;99;p2"/>
          <p:cNvSpPr txBox="1"/>
          <p:nvPr/>
        </p:nvSpPr>
        <p:spPr>
          <a:xfrm>
            <a:off x="2900537" y="7664506"/>
            <a:ext cx="273566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EC1E28"/>
                </a:solidFill>
                <a:latin typeface="Arial"/>
                <a:ea typeface="Arial"/>
                <a:cs typeface="Arial"/>
                <a:sym typeface="Arial"/>
              </a:rPr>
              <a:t>Follow us !</a:t>
            </a:r>
            <a:endParaRPr sz="1800">
              <a:solidFill>
                <a:srgbClr val="EC1E28"/>
              </a:solidFill>
              <a:latin typeface="Arial"/>
              <a:ea typeface="Arial"/>
              <a:cs typeface="Arial"/>
              <a:sym typeface="Arial"/>
            </a:endParaRPr>
          </a:p>
        </p:txBody>
      </p:sp>
      <p:sp>
        <p:nvSpPr>
          <p:cNvPr id="100" name="Google Shape;100;p2"/>
          <p:cNvSpPr/>
          <p:nvPr/>
        </p:nvSpPr>
        <p:spPr>
          <a:xfrm>
            <a:off x="172752" y="1259375"/>
            <a:ext cx="3946500" cy="375483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dirty="0">
                <a:solidFill>
                  <a:schemeClr val="dk1"/>
                </a:solidFill>
                <a:latin typeface="Calibri"/>
                <a:ea typeface="Calibri"/>
                <a:cs typeface="Calibri"/>
                <a:sym typeface="Calibri"/>
              </a:rPr>
              <a:t>Dopo il primo anno di attuazione del programma di mentoring, per  questo nuovo anno accademico incorporeremo anche lo strumento di valutazione pregressa e continueremo a sostenere le scuole e </a:t>
            </a:r>
            <a:r>
              <a:rPr lang="it-IT" sz="1400" dirty="0" err="1">
                <a:solidFill>
                  <a:schemeClr val="dk1"/>
                </a:solidFill>
                <a:latin typeface="Calibri"/>
                <a:ea typeface="Calibri"/>
                <a:cs typeface="Calibri"/>
                <a:sym typeface="Calibri"/>
              </a:rPr>
              <a:t>l</a:t>
            </a:r>
            <a:r>
              <a:rPr lang="it-IT" sz="1400" dirty="0" err="1">
                <a:solidFill>
                  <a:schemeClr val="dk1"/>
                </a:solidFill>
                <a:latin typeface="Calibri"/>
                <a:cs typeface="Calibri"/>
              </a:rPr>
              <a:t>з</a:t>
            </a:r>
            <a:r>
              <a:rPr lang="it-IT" sz="1400" dirty="0">
                <a:solidFill>
                  <a:schemeClr val="dk1"/>
                </a:solidFill>
                <a:latin typeface="Calibri"/>
                <a:ea typeface="Calibri"/>
                <a:cs typeface="Calibri"/>
                <a:sym typeface="Calibri"/>
              </a:rPr>
              <a:t> student</a:t>
            </a:r>
            <a:r>
              <a:rPr lang="it-IT" sz="1400" dirty="0">
                <a:solidFill>
                  <a:schemeClr val="dk1"/>
                </a:solidFill>
                <a:latin typeface="Calibri"/>
                <a:cs typeface="Calibri"/>
              </a:rPr>
              <a:t>з</a:t>
            </a:r>
            <a:r>
              <a:rPr lang="en-US" sz="14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it-IT" dirty="0">
                <a:solidFill>
                  <a:schemeClr val="dk1"/>
                </a:solidFill>
                <a:latin typeface="Calibri"/>
                <a:ea typeface="Calibri"/>
                <a:cs typeface="Calibri"/>
                <a:sym typeface="Calibri"/>
              </a:rPr>
              <a:t>Parte del contributo del progetto consisterà nella creazione di un documento di raccomandazioni politiche per promuovere l'inclusione dell</a:t>
            </a:r>
            <a:r>
              <a:rPr lang="it-IT" sz="1400" dirty="0">
                <a:solidFill>
                  <a:schemeClr val="dk1"/>
                </a:solidFill>
                <a:latin typeface="Calibri"/>
                <a:cs typeface="Calibri"/>
              </a:rPr>
              <a:t>з</a:t>
            </a:r>
            <a:r>
              <a:rPr lang="it-IT" dirty="0">
                <a:solidFill>
                  <a:schemeClr val="dk1"/>
                </a:solidFill>
                <a:latin typeface="Calibri"/>
                <a:ea typeface="Calibri"/>
                <a:cs typeface="Calibri"/>
                <a:sym typeface="Calibri"/>
              </a:rPr>
              <a:t> student</a:t>
            </a:r>
            <a:r>
              <a:rPr lang="it-IT" sz="1400" dirty="0">
                <a:solidFill>
                  <a:schemeClr val="dk1"/>
                </a:solidFill>
                <a:latin typeface="Calibri"/>
                <a:cs typeface="Calibri"/>
              </a:rPr>
              <a:t>з</a:t>
            </a:r>
            <a:r>
              <a:rPr lang="it-IT" dirty="0">
                <a:solidFill>
                  <a:schemeClr val="dk1"/>
                </a:solidFill>
                <a:latin typeface="Calibri"/>
                <a:ea typeface="Calibri"/>
                <a:cs typeface="Calibri"/>
                <a:sym typeface="Calibri"/>
              </a:rPr>
              <a:t> migranti nei sistemi educativi</a:t>
            </a:r>
            <a:r>
              <a:rPr lang="en-US" dirty="0">
                <a:solidFill>
                  <a:schemeClr val="dk1"/>
                </a:solidFill>
                <a:latin typeface="Calibri"/>
                <a:ea typeface="Calibri"/>
                <a:cs typeface="Calibri"/>
                <a:sym typeface="Calibri"/>
              </a:rPr>
              <a:t>. </a:t>
            </a:r>
            <a:r>
              <a:rPr lang="it-IT" dirty="0">
                <a:solidFill>
                  <a:schemeClr val="dk1"/>
                </a:solidFill>
                <a:latin typeface="Calibri"/>
                <a:ea typeface="Calibri"/>
                <a:cs typeface="Calibri"/>
                <a:sym typeface="Calibri"/>
              </a:rPr>
              <a:t>Nel prossimo semestre verranno elaborate due linee guida, una sul programma di mentoring per </a:t>
            </a:r>
            <a:r>
              <a:rPr lang="it-IT" dirty="0" err="1">
                <a:solidFill>
                  <a:schemeClr val="dk1"/>
                </a:solidFill>
                <a:latin typeface="Calibri"/>
                <a:ea typeface="Calibri"/>
                <a:cs typeface="Calibri"/>
                <a:sym typeface="Calibri"/>
              </a:rPr>
              <a:t>l</a:t>
            </a:r>
            <a:r>
              <a:rPr lang="it-IT" sz="1400" dirty="0" err="1">
                <a:solidFill>
                  <a:schemeClr val="dk1"/>
                </a:solidFill>
                <a:latin typeface="Calibri"/>
                <a:cs typeface="Calibri"/>
              </a:rPr>
              <a:t>з</a:t>
            </a:r>
            <a:r>
              <a:rPr lang="it-IT" dirty="0">
                <a:solidFill>
                  <a:schemeClr val="dk1"/>
                </a:solidFill>
                <a:latin typeface="Calibri"/>
                <a:ea typeface="Calibri"/>
                <a:cs typeface="Calibri"/>
                <a:sym typeface="Calibri"/>
              </a:rPr>
              <a:t> insegnanti e l'altra per le scuole, per favorire l'inclusione dell</a:t>
            </a:r>
            <a:r>
              <a:rPr lang="it-IT" sz="1400" dirty="0">
                <a:solidFill>
                  <a:schemeClr val="dk1"/>
                </a:solidFill>
                <a:latin typeface="Calibri"/>
                <a:cs typeface="Calibri"/>
              </a:rPr>
              <a:t>з</a:t>
            </a:r>
            <a:r>
              <a:rPr lang="it-IT" dirty="0">
                <a:solidFill>
                  <a:schemeClr val="dk1"/>
                </a:solidFill>
                <a:latin typeface="Calibri"/>
                <a:ea typeface="Calibri"/>
                <a:cs typeface="Calibri"/>
                <a:sym typeface="Calibri"/>
              </a:rPr>
              <a:t> student</a:t>
            </a:r>
            <a:r>
              <a:rPr lang="it-IT" sz="1400" dirty="0">
                <a:solidFill>
                  <a:schemeClr val="dk1"/>
                </a:solidFill>
                <a:latin typeface="Calibri"/>
                <a:cs typeface="Calibri"/>
              </a:rPr>
              <a:t>з</a:t>
            </a:r>
            <a:r>
              <a:rPr lang="it-IT" dirty="0">
                <a:solidFill>
                  <a:schemeClr val="dk1"/>
                </a:solidFill>
                <a:latin typeface="Calibri"/>
                <a:ea typeface="Calibri"/>
                <a:cs typeface="Calibri"/>
                <a:sym typeface="Calibri"/>
              </a:rPr>
              <a:t> migranti</a:t>
            </a:r>
            <a:r>
              <a:rPr lang="en-US" dirty="0">
                <a:solidFill>
                  <a:schemeClr val="dk1"/>
                </a:solidFill>
                <a:latin typeface="Calibri"/>
                <a:ea typeface="Calibri"/>
                <a:cs typeface="Calibri"/>
                <a:sym typeface="Calibri"/>
              </a:rPr>
              <a:t>. </a:t>
            </a:r>
            <a:r>
              <a:rPr lang="it-IT" dirty="0">
                <a:solidFill>
                  <a:schemeClr val="dk1"/>
                </a:solidFill>
                <a:latin typeface="Calibri"/>
                <a:ea typeface="Calibri"/>
                <a:cs typeface="Calibri"/>
                <a:sym typeface="Calibri"/>
              </a:rPr>
              <a:t>Infine, presto tutti i partner presenteranno il progetto con degli eventi nazionali nei loro paesi, mentre due di loro lo presenteranno in eventi internazionali.</a:t>
            </a:r>
            <a:endParaRPr dirty="0"/>
          </a:p>
        </p:txBody>
      </p:sp>
      <p:sp>
        <p:nvSpPr>
          <p:cNvPr id="101" name="Google Shape;101;p2"/>
          <p:cNvSpPr txBox="1"/>
          <p:nvPr/>
        </p:nvSpPr>
        <p:spPr>
          <a:xfrm>
            <a:off x="62342" y="9381776"/>
            <a:ext cx="4220652" cy="41322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8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a:p>
            <a:pPr marL="0" marR="0" lvl="0" indent="0" algn="l" rtl="0">
              <a:lnSpc>
                <a:spcPct val="110000"/>
              </a:lnSpc>
              <a:spcBef>
                <a:spcPts val="595"/>
              </a:spcBef>
              <a:spcAft>
                <a:spcPts val="0"/>
              </a:spcAft>
              <a:buNone/>
            </a:pPr>
            <a:endParaRPr sz="800">
              <a:solidFill>
                <a:srgbClr val="000000"/>
              </a:solidFill>
              <a:latin typeface="Arial"/>
              <a:ea typeface="Arial"/>
              <a:cs typeface="Arial"/>
              <a:sym typeface="Arial"/>
            </a:endParaRPr>
          </a:p>
        </p:txBody>
      </p:sp>
      <p:sp>
        <p:nvSpPr>
          <p:cNvPr id="102" name="Google Shape;102;p2"/>
          <p:cNvSpPr/>
          <p:nvPr/>
        </p:nvSpPr>
        <p:spPr>
          <a:xfrm>
            <a:off x="5134339" y="9469331"/>
            <a:ext cx="15923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https://feinamc.eu/</a:t>
            </a:r>
            <a:r>
              <a:rPr lang="en-US" sz="1200">
                <a:solidFill>
                  <a:schemeClr val="dk1"/>
                </a:solidFill>
                <a:latin typeface="Calibri"/>
                <a:ea typeface="Calibri"/>
                <a:cs typeface="Calibri"/>
                <a:sym typeface="Calibri"/>
              </a:rPr>
              <a:t> </a:t>
            </a:r>
            <a:endParaRPr/>
          </a:p>
        </p:txBody>
      </p:sp>
      <p:pic>
        <p:nvPicPr>
          <p:cNvPr id="103" name="Google Shape;103;p2"/>
          <p:cNvPicPr preferRelativeResize="0"/>
          <p:nvPr/>
        </p:nvPicPr>
        <p:blipFill rotWithShape="1">
          <a:blip r:embed="rId4">
            <a:alphaModFix/>
          </a:blip>
          <a:srcRect/>
          <a:stretch/>
        </p:blipFill>
        <p:spPr>
          <a:xfrm>
            <a:off x="5134339" y="8334047"/>
            <a:ext cx="1329934" cy="1024969"/>
          </a:xfrm>
          <a:prstGeom prst="rect">
            <a:avLst/>
          </a:prstGeom>
          <a:noFill/>
          <a:ln>
            <a:noFill/>
          </a:ln>
        </p:spPr>
      </p:pic>
      <p:pic>
        <p:nvPicPr>
          <p:cNvPr id="104" name="Google Shape;104;p2"/>
          <p:cNvPicPr preferRelativeResize="0"/>
          <p:nvPr/>
        </p:nvPicPr>
        <p:blipFill rotWithShape="1">
          <a:blip r:embed="rId5">
            <a:alphaModFix/>
          </a:blip>
          <a:srcRect t="-17875" r="23167" b="-1"/>
          <a:stretch/>
        </p:blipFill>
        <p:spPr>
          <a:xfrm>
            <a:off x="62342" y="7861512"/>
            <a:ext cx="3568039" cy="1123815"/>
          </a:xfrm>
          <a:prstGeom prst="rect">
            <a:avLst/>
          </a:prstGeom>
          <a:noFill/>
          <a:ln>
            <a:noFill/>
          </a:ln>
        </p:spPr>
      </p:pic>
      <p:sp>
        <p:nvSpPr>
          <p:cNvPr id="105" name="Google Shape;105;p2"/>
          <p:cNvSpPr/>
          <p:nvPr/>
        </p:nvSpPr>
        <p:spPr>
          <a:xfrm>
            <a:off x="5376231" y="7460114"/>
            <a:ext cx="15953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rgbClr val="050505"/>
                </a:solidFill>
                <a:latin typeface="Arial"/>
                <a:ea typeface="Arial"/>
                <a:cs typeface="Arial"/>
                <a:sym typeface="Arial"/>
                <a:hlinkClick r:id="rId6">
                  <a:extLst>
                    <a:ext uri="{A12FA001-AC4F-418D-AE19-62706E023703}">
                      <ahyp:hlinkClr xmlns:ahyp="http://schemas.microsoft.com/office/drawing/2018/hyperlinkcolor" val="tx"/>
                    </a:ext>
                  </a:extLst>
                </a:hlinkClick>
              </a:rPr>
              <a:t>FEINAMC</a:t>
            </a:r>
            <a:endParaRPr sz="1800" b="1">
              <a:solidFill>
                <a:srgbClr val="050505"/>
              </a:solidFill>
              <a:latin typeface="Arial"/>
              <a:ea typeface="Arial"/>
              <a:cs typeface="Arial"/>
              <a:sym typeface="Arial"/>
            </a:endParaRPr>
          </a:p>
          <a:p>
            <a:pPr marL="0" marR="0" lvl="0" indent="0" algn="l" rtl="0">
              <a:spcBef>
                <a:spcPts val="0"/>
              </a:spcBef>
              <a:spcAft>
                <a:spcPts val="0"/>
              </a:spcAft>
              <a:buNone/>
            </a:pPr>
            <a:r>
              <a:rPr lang="en-US" sz="1800" b="1">
                <a:solidFill>
                  <a:srgbClr val="050505"/>
                </a:solidFill>
                <a:latin typeface="Arial"/>
                <a:ea typeface="Arial"/>
                <a:cs typeface="Arial"/>
                <a:sym typeface="Arial"/>
              </a:rPr>
              <a:t>Follow us on</a:t>
            </a:r>
            <a:endParaRPr/>
          </a:p>
          <a:p>
            <a:pPr marL="0" marR="0" lvl="0" indent="0" algn="l" rtl="0">
              <a:spcBef>
                <a:spcPts val="0"/>
              </a:spcBef>
              <a:spcAft>
                <a:spcPts val="0"/>
              </a:spcAft>
              <a:buNone/>
            </a:pPr>
            <a:r>
              <a:rPr lang="en-US" sz="1800" b="1">
                <a:solidFill>
                  <a:srgbClr val="050505"/>
                </a:solidFill>
                <a:latin typeface="Arial"/>
                <a:ea typeface="Arial"/>
                <a:cs typeface="Arial"/>
                <a:sym typeface="Arial"/>
              </a:rPr>
              <a:t>FACEBOOK</a:t>
            </a:r>
            <a:endParaRPr sz="18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7">
            <a:alphaModFix/>
          </a:blip>
          <a:srcRect/>
          <a:stretch/>
        </p:blipFill>
        <p:spPr>
          <a:xfrm>
            <a:off x="3379769" y="6702560"/>
            <a:ext cx="1791555" cy="468000"/>
          </a:xfrm>
          <a:prstGeom prst="rect">
            <a:avLst/>
          </a:prstGeom>
          <a:noFill/>
          <a:ln>
            <a:noFill/>
          </a:ln>
        </p:spPr>
      </p:pic>
      <p:pic>
        <p:nvPicPr>
          <p:cNvPr id="107" name="Google Shape;107;p2"/>
          <p:cNvPicPr preferRelativeResize="0"/>
          <p:nvPr/>
        </p:nvPicPr>
        <p:blipFill rotWithShape="1">
          <a:blip r:embed="rId8">
            <a:alphaModFix/>
          </a:blip>
          <a:srcRect/>
          <a:stretch/>
        </p:blipFill>
        <p:spPr>
          <a:xfrm>
            <a:off x="474125" y="5470239"/>
            <a:ext cx="1125403" cy="1125403"/>
          </a:xfrm>
          <a:prstGeom prst="rect">
            <a:avLst/>
          </a:prstGeom>
          <a:noFill/>
          <a:ln>
            <a:noFill/>
          </a:ln>
        </p:spPr>
      </p:pic>
      <p:pic>
        <p:nvPicPr>
          <p:cNvPr id="108" name="Google Shape;108;p2"/>
          <p:cNvPicPr preferRelativeResize="0"/>
          <p:nvPr/>
        </p:nvPicPr>
        <p:blipFill rotWithShape="1">
          <a:blip r:embed="rId9">
            <a:alphaModFix/>
          </a:blip>
          <a:srcRect/>
          <a:stretch/>
        </p:blipFill>
        <p:spPr>
          <a:xfrm>
            <a:off x="1733545" y="6486672"/>
            <a:ext cx="1152395" cy="1152395"/>
          </a:xfrm>
          <a:prstGeom prst="rect">
            <a:avLst/>
          </a:prstGeom>
          <a:noFill/>
          <a:ln>
            <a:noFill/>
          </a:ln>
        </p:spPr>
      </p:pic>
      <p:pic>
        <p:nvPicPr>
          <p:cNvPr id="109" name="Google Shape;109;p2"/>
          <p:cNvPicPr preferRelativeResize="0"/>
          <p:nvPr/>
        </p:nvPicPr>
        <p:blipFill rotWithShape="1">
          <a:blip r:embed="rId10">
            <a:alphaModFix/>
          </a:blip>
          <a:srcRect/>
          <a:stretch/>
        </p:blipFill>
        <p:spPr>
          <a:xfrm>
            <a:off x="2002391" y="5622573"/>
            <a:ext cx="1463208" cy="648000"/>
          </a:xfrm>
          <a:prstGeom prst="rect">
            <a:avLst/>
          </a:prstGeom>
          <a:noFill/>
          <a:ln>
            <a:noFill/>
          </a:ln>
        </p:spPr>
      </p:pic>
      <p:pic>
        <p:nvPicPr>
          <p:cNvPr id="110" name="Google Shape;110;p2"/>
          <p:cNvPicPr preferRelativeResize="0"/>
          <p:nvPr/>
        </p:nvPicPr>
        <p:blipFill rotWithShape="1">
          <a:blip r:embed="rId11">
            <a:alphaModFix/>
          </a:blip>
          <a:srcRect/>
          <a:stretch/>
        </p:blipFill>
        <p:spPr>
          <a:xfrm>
            <a:off x="474125" y="6734222"/>
            <a:ext cx="810240" cy="810240"/>
          </a:xfrm>
          <a:prstGeom prst="rect">
            <a:avLst/>
          </a:prstGeom>
          <a:noFill/>
          <a:ln>
            <a:noFill/>
          </a:ln>
        </p:spPr>
      </p:pic>
      <p:sp>
        <p:nvSpPr>
          <p:cNvPr id="111" name="Google Shape;111;p2"/>
          <p:cNvSpPr txBox="1"/>
          <p:nvPr/>
        </p:nvSpPr>
        <p:spPr>
          <a:xfrm>
            <a:off x="172744" y="352742"/>
            <a:ext cx="3831881" cy="707886"/>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dirty="0">
                <a:solidFill>
                  <a:srgbClr val="2E75B5"/>
                </a:solidFill>
                <a:latin typeface="Calibri"/>
                <a:ea typeface="Calibri"/>
                <a:cs typeface="Calibri"/>
                <a:sym typeface="Calibri"/>
              </a:rPr>
              <a:t>Cosa verrà dopo: conferenze e documenti politici</a:t>
            </a:r>
            <a:endParaRPr sz="2000" b="1" dirty="0">
              <a:solidFill>
                <a:srgbClr val="2E75B5"/>
              </a:solidFill>
              <a:latin typeface="Calibri"/>
              <a:ea typeface="Calibri"/>
              <a:cs typeface="Calibri"/>
              <a:sym typeface="Calibri"/>
            </a:endParaRPr>
          </a:p>
        </p:txBody>
      </p:sp>
      <p:sp>
        <p:nvSpPr>
          <p:cNvPr id="112" name="Google Shape;112;p2"/>
          <p:cNvSpPr txBox="1"/>
          <p:nvPr/>
        </p:nvSpPr>
        <p:spPr>
          <a:xfrm>
            <a:off x="172744" y="4999003"/>
            <a:ext cx="3831881" cy="400110"/>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7030A0"/>
                </a:solidFill>
                <a:latin typeface="Calibri"/>
                <a:ea typeface="Calibri"/>
                <a:cs typeface="Calibri"/>
                <a:sym typeface="Calibri"/>
              </a:rPr>
              <a:t>Il </a:t>
            </a:r>
            <a:r>
              <a:rPr lang="en-US" sz="2000" b="1" dirty="0" err="1">
                <a:solidFill>
                  <a:srgbClr val="7030A0"/>
                </a:solidFill>
                <a:latin typeface="Calibri"/>
                <a:ea typeface="Calibri"/>
                <a:cs typeface="Calibri"/>
                <a:sym typeface="Calibri"/>
              </a:rPr>
              <a:t>Partenariato</a:t>
            </a:r>
            <a:r>
              <a:rPr lang="en-US" sz="2000" b="1" dirty="0">
                <a:solidFill>
                  <a:srgbClr val="7030A0"/>
                </a:solidFill>
                <a:latin typeface="Calibri"/>
                <a:ea typeface="Calibri"/>
                <a:cs typeface="Calibri"/>
                <a:sym typeface="Calibri"/>
              </a:rPr>
              <a:t> </a:t>
            </a:r>
            <a:endParaRPr sz="2000" b="1" dirty="0">
              <a:solidFill>
                <a:srgbClr val="7030A0"/>
              </a:solidFill>
              <a:latin typeface="Calibri"/>
              <a:ea typeface="Calibri"/>
              <a:cs typeface="Calibri"/>
              <a:sym typeface="Calibri"/>
            </a:endParaRPr>
          </a:p>
        </p:txBody>
      </p:sp>
      <p:sp>
        <p:nvSpPr>
          <p:cNvPr id="113" name="Google Shape;113;p2"/>
          <p:cNvSpPr txBox="1"/>
          <p:nvPr/>
        </p:nvSpPr>
        <p:spPr>
          <a:xfrm>
            <a:off x="62342" y="8985327"/>
            <a:ext cx="47100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Project No.</a:t>
            </a:r>
            <a:r>
              <a:rPr lang="en-US" sz="1200">
                <a:solidFill>
                  <a:schemeClr val="dk1"/>
                </a:solidFill>
                <a:latin typeface="Calibri"/>
                <a:ea typeface="Calibri"/>
                <a:cs typeface="Calibri"/>
                <a:sym typeface="Calibri"/>
              </a:rPr>
              <a:t> 621545-EPP-1-2020-1-ES-EPPKA3-IPI-SOC-IN</a:t>
            </a:r>
            <a:endParaRPr sz="1200">
              <a:solidFill>
                <a:schemeClr val="dk1"/>
              </a:solidFill>
              <a:latin typeface="Calibri"/>
              <a:ea typeface="Calibri"/>
              <a:cs typeface="Calibri"/>
              <a:sym typeface="Calibri"/>
            </a:endParaRPr>
          </a:p>
        </p:txBody>
      </p:sp>
      <p:pic>
        <p:nvPicPr>
          <p:cNvPr id="114" name="Google Shape;114;p2"/>
          <p:cNvPicPr preferRelativeResize="0"/>
          <p:nvPr/>
        </p:nvPicPr>
        <p:blipFill rotWithShape="1">
          <a:blip r:embed="rId12">
            <a:alphaModFix/>
          </a:blip>
          <a:srcRect/>
          <a:stretch/>
        </p:blipFill>
        <p:spPr>
          <a:xfrm>
            <a:off x="4965722" y="7639067"/>
            <a:ext cx="419100" cy="419100"/>
          </a:xfrm>
          <a:prstGeom prst="rect">
            <a:avLst/>
          </a:prstGeom>
          <a:noFill/>
          <a:ln>
            <a:noFill/>
          </a:ln>
        </p:spPr>
      </p:pic>
      <p:pic>
        <p:nvPicPr>
          <p:cNvPr id="115" name="Google Shape;115;p2"/>
          <p:cNvPicPr preferRelativeResize="0"/>
          <p:nvPr/>
        </p:nvPicPr>
        <p:blipFill rotWithShape="1">
          <a:blip r:embed="rId13">
            <a:alphaModFix/>
          </a:blip>
          <a:srcRect/>
          <a:stretch/>
        </p:blipFill>
        <p:spPr>
          <a:xfrm>
            <a:off x="5996327" y="186031"/>
            <a:ext cx="536529" cy="413498"/>
          </a:xfrm>
          <a:prstGeom prst="rect">
            <a:avLst/>
          </a:prstGeom>
          <a:noFill/>
          <a:ln>
            <a:noFill/>
          </a:ln>
        </p:spPr>
      </p:pic>
      <p:pic>
        <p:nvPicPr>
          <p:cNvPr id="116" name="Google Shape;116;p2"/>
          <p:cNvPicPr preferRelativeResize="0"/>
          <p:nvPr/>
        </p:nvPicPr>
        <p:blipFill rotWithShape="1">
          <a:blip r:embed="rId14">
            <a:alphaModFix/>
          </a:blip>
          <a:srcRect/>
          <a:stretch/>
        </p:blipFill>
        <p:spPr>
          <a:xfrm flipH="1">
            <a:off x="4525137" y="1332262"/>
            <a:ext cx="2159994" cy="2879991"/>
          </a:xfrm>
          <a:prstGeom prst="rect">
            <a:avLst/>
          </a:prstGeom>
          <a:noFill/>
          <a:ln>
            <a:noFill/>
          </a:ln>
        </p:spPr>
      </p:pic>
      <p:pic>
        <p:nvPicPr>
          <p:cNvPr id="117" name="Google Shape;117;p2"/>
          <p:cNvPicPr preferRelativeResize="0"/>
          <p:nvPr/>
        </p:nvPicPr>
        <p:blipFill rotWithShape="1">
          <a:blip r:embed="rId15">
            <a:alphaModFix/>
          </a:blip>
          <a:srcRect/>
          <a:stretch/>
        </p:blipFill>
        <p:spPr>
          <a:xfrm>
            <a:off x="4398632" y="4497292"/>
            <a:ext cx="2328055" cy="1551658"/>
          </a:xfrm>
          <a:prstGeom prst="rect">
            <a:avLst/>
          </a:prstGeom>
          <a:noFill/>
          <a:ln>
            <a:noFill/>
          </a:ln>
        </p:spPr>
      </p:pic>
    </p:spTree>
  </p:cSld>
  <p:clrMapOvr>
    <a:masterClrMapping/>
  </p:clrMapOvr>
</p:sld>
</file>

<file path=ppt/theme/theme1.xml><?xml version="1.0" encoding="utf-8"?>
<a:theme xmlns:a="http://schemas.openxmlformats.org/drawingml/2006/main"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354</Words>
  <Application>Microsoft Office PowerPoint</Application>
  <PresentationFormat>A4 (21x29,7 cm)</PresentationFormat>
  <Paragraphs>19</Paragraphs>
  <Slides>2</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vt:i4>
      </vt:variant>
    </vt:vector>
  </HeadingPairs>
  <TitlesOfParts>
    <vt:vector size="6" baseType="lpstr">
      <vt:lpstr>Arial</vt:lpstr>
      <vt:lpstr>Tahoma</vt:lpstr>
      <vt:lpstr>Calibri</vt:lpstr>
      <vt:lpstr>Θέμα του Office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Dimitra Zervaki</dc:creator>
  <cp:lastModifiedBy>Fabrizio Di Spezio</cp:lastModifiedBy>
  <cp:revision>4</cp:revision>
  <dcterms:created xsi:type="dcterms:W3CDTF">2019-05-16T13:34:27Z</dcterms:created>
  <dcterms:modified xsi:type="dcterms:W3CDTF">2022-09-05T14:25:44Z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0x0101000BE0675B97E9F046A23E41948F764B62</vt:lpwstr>
  </property>
</Properties>
</file>