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9906000" cx="6858000"/>
  <p:notesSz cx="6858000" cy="9144000"/>
  <p:embeddedFontLst>
    <p:embeddedFont>
      <p:font typeface="Tahoma"/>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 roundtripDataSignature="AMtx7mjjbL14yQQqKGGVVReJIYmbX1c9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Tahoma-regular.fntdata"/><Relationship Id="rId8" Type="http://schemas.openxmlformats.org/officeDocument/2006/relationships/font" Target="fonts/Tahom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Διαφάνεια τίτλου">
  <p:cSld name="1_Διαφάνεια τίτλου">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2" name="Shape 62"/>
        <p:cNvGrpSpPr/>
        <p:nvPr/>
      </p:nvGrpSpPr>
      <p:grpSpPr>
        <a:xfrm>
          <a:off x="0" y="0"/>
          <a:ext cx="0" cy="0"/>
          <a:chOff x="0" y="0"/>
          <a:chExt cx="0" cy="0"/>
        </a:xfrm>
      </p:grpSpPr>
      <p:sp>
        <p:nvSpPr>
          <p:cNvPr id="63" name="Google Shape;63;p13"/>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p:nvPr>
            <p:ph idx="2" type="pic"/>
          </p:nvPr>
        </p:nvSpPr>
        <p:spPr>
          <a:xfrm>
            <a:off x="2915543" y="1426283"/>
            <a:ext cx="3471863" cy="7039681"/>
          </a:xfrm>
          <a:prstGeom prst="rect">
            <a:avLst/>
          </a:prstGeom>
          <a:noFill/>
          <a:ln>
            <a:noFill/>
          </a:ln>
        </p:spPr>
      </p:sp>
      <p:sp>
        <p:nvSpPr>
          <p:cNvPr id="65" name="Google Shape;65;p13"/>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6" name="Google Shape;66;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9" name="Shape 69"/>
        <p:cNvGrpSpPr/>
        <p:nvPr/>
      </p:nvGrpSpPr>
      <p:grpSpPr>
        <a:xfrm>
          <a:off x="0" y="0"/>
          <a:ext cx="0" cy="0"/>
          <a:chOff x="0" y="0"/>
          <a:chExt cx="0" cy="0"/>
        </a:xfrm>
      </p:grpSpPr>
      <p:sp>
        <p:nvSpPr>
          <p:cNvPr id="70" name="Google Shape;70;p14"/>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5" name="Shape 75"/>
        <p:cNvGrpSpPr/>
        <p:nvPr/>
      </p:nvGrpSpPr>
      <p:grpSpPr>
        <a:xfrm>
          <a:off x="0" y="0"/>
          <a:ext cx="0" cy="0"/>
          <a:chOff x="0" y="0"/>
          <a:chExt cx="0" cy="0"/>
        </a:xfrm>
      </p:grpSpPr>
      <p:sp>
        <p:nvSpPr>
          <p:cNvPr id="76" name="Google Shape;76;p15"/>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1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2" name="Shape 12"/>
        <p:cNvGrpSpPr/>
        <p:nvPr/>
      </p:nvGrpSpPr>
      <p:grpSpPr>
        <a:xfrm>
          <a:off x="0" y="0"/>
          <a:ext cx="0" cy="0"/>
          <a:chOff x="0" y="0"/>
          <a:chExt cx="0" cy="0"/>
        </a:xfrm>
      </p:grpSpPr>
      <p:sp>
        <p:nvSpPr>
          <p:cNvPr id="13" name="Google Shape;13;p5"/>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5" name="Google Shape;15;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18" name="Shape 18"/>
        <p:cNvGrpSpPr/>
        <p:nvPr/>
      </p:nvGrpSpPr>
      <p:grpSpPr>
        <a:xfrm>
          <a:off x="0" y="0"/>
          <a:ext cx="0" cy="0"/>
          <a:chOff x="0" y="0"/>
          <a:chExt cx="0" cy="0"/>
        </a:xfrm>
      </p:grpSpPr>
      <p:sp>
        <p:nvSpPr>
          <p:cNvPr id="19" name="Google Shape;19;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 name="Google Shape;21;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4" name="Shape 24"/>
        <p:cNvGrpSpPr/>
        <p:nvPr/>
      </p:nvGrpSpPr>
      <p:grpSpPr>
        <a:xfrm>
          <a:off x="0" y="0"/>
          <a:ext cx="0" cy="0"/>
          <a:chOff x="0" y="0"/>
          <a:chExt cx="0" cy="0"/>
        </a:xfrm>
      </p:grpSpPr>
      <p:sp>
        <p:nvSpPr>
          <p:cNvPr id="25" name="Google Shape;25;p7"/>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7" name="Google Shape;27;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0" name="Shape 30"/>
        <p:cNvGrpSpPr/>
        <p:nvPr/>
      </p:nvGrpSpPr>
      <p:grpSpPr>
        <a:xfrm>
          <a:off x="0" y="0"/>
          <a:ext cx="0" cy="0"/>
          <a:chOff x="0" y="0"/>
          <a:chExt cx="0" cy="0"/>
        </a:xfrm>
      </p:grpSpPr>
      <p:sp>
        <p:nvSpPr>
          <p:cNvPr id="31" name="Google Shape;31;p8"/>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8"/>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37" name="Shape 37"/>
        <p:cNvGrpSpPr/>
        <p:nvPr/>
      </p:nvGrpSpPr>
      <p:grpSpPr>
        <a:xfrm>
          <a:off x="0" y="0"/>
          <a:ext cx="0" cy="0"/>
          <a:chOff x="0" y="0"/>
          <a:chExt cx="0" cy="0"/>
        </a:xfrm>
      </p:grpSpPr>
      <p:sp>
        <p:nvSpPr>
          <p:cNvPr id="38" name="Google Shape;38;p9"/>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9"/>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0" name="Google Shape;40;p9"/>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9"/>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2" name="Google Shape;42;p9"/>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6" name="Shape 46"/>
        <p:cNvGrpSpPr/>
        <p:nvPr/>
      </p:nvGrpSpPr>
      <p:grpSpPr>
        <a:xfrm>
          <a:off x="0" y="0"/>
          <a:ext cx="0" cy="0"/>
          <a:chOff x="0" y="0"/>
          <a:chExt cx="0" cy="0"/>
        </a:xfrm>
      </p:grpSpPr>
      <p:sp>
        <p:nvSpPr>
          <p:cNvPr id="47" name="Google Shape;47;p10"/>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51" name="Shape 51"/>
        <p:cNvGrpSpPr/>
        <p:nvPr/>
      </p:nvGrpSpPr>
      <p:grpSpPr>
        <a:xfrm>
          <a:off x="0" y="0"/>
          <a:ext cx="0" cy="0"/>
          <a:chOff x="0" y="0"/>
          <a:chExt cx="0" cy="0"/>
        </a:xfrm>
      </p:grpSpPr>
      <p:sp>
        <p:nvSpPr>
          <p:cNvPr id="52" name="Google Shape;52;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5" name="Shape 55"/>
        <p:cNvGrpSpPr/>
        <p:nvPr/>
      </p:nvGrpSpPr>
      <p:grpSpPr>
        <a:xfrm>
          <a:off x="0" y="0"/>
          <a:ext cx="0" cy="0"/>
          <a:chOff x="0" y="0"/>
          <a:chExt cx="0" cy="0"/>
        </a:xfrm>
      </p:grpSpPr>
      <p:sp>
        <p:nvSpPr>
          <p:cNvPr id="56" name="Google Shape;56;p12"/>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8" name="Google Shape;58;p12"/>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9" name="Google Shape;59;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jpg"/><Relationship Id="rId6" Type="http://schemas.openxmlformats.org/officeDocument/2006/relationships/image" Target="../media/image3.jpg"/></Relationships>
</file>

<file path=ppt/slides/_rels/slide2.xml.rels><?xml version="1.0" encoding="UTF-8" standalone="yes"?><Relationships xmlns="http://schemas.openxmlformats.org/package/2006/relationships"><Relationship Id="rId11" Type="http://schemas.openxmlformats.org/officeDocument/2006/relationships/image" Target="../media/image10.jpg"/><Relationship Id="rId10" Type="http://schemas.openxmlformats.org/officeDocument/2006/relationships/image" Target="../media/image12.png"/><Relationship Id="rId13" Type="http://schemas.openxmlformats.org/officeDocument/2006/relationships/image" Target="../media/image1.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feinamc.eu/" TargetMode="External"/><Relationship Id="rId4" Type="http://schemas.openxmlformats.org/officeDocument/2006/relationships/image" Target="../media/image8.png"/><Relationship Id="rId9" Type="http://schemas.openxmlformats.org/officeDocument/2006/relationships/image" Target="../media/image9.jpg"/><Relationship Id="rId15" Type="http://schemas.openxmlformats.org/officeDocument/2006/relationships/image" Target="../media/image14.jpg"/><Relationship Id="rId14" Type="http://schemas.openxmlformats.org/officeDocument/2006/relationships/image" Target="../media/image15.jpg"/><Relationship Id="rId5" Type="http://schemas.openxmlformats.org/officeDocument/2006/relationships/image" Target="../media/image4.jpg"/><Relationship Id="rId6" Type="http://schemas.openxmlformats.org/officeDocument/2006/relationships/hyperlink" Target="https://www.facebook.com/Feinamc-111534577832106" TargetMode="External"/><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nvSpPr>
        <p:spPr>
          <a:xfrm>
            <a:off x="374705" y="1617425"/>
            <a:ext cx="3019609" cy="584775"/>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B0F0"/>
                </a:solidFill>
                <a:latin typeface="Calibri"/>
                <a:ea typeface="Calibri"/>
                <a:cs typeface="Calibri"/>
                <a:sym typeface="Calibri"/>
              </a:rPr>
              <a:t>Πρώτο έτος του προγράμματος καθοδήγησης </a:t>
            </a:r>
            <a:endParaRPr b="1" i="0" sz="1600" u="none" cap="none" strike="noStrike">
              <a:solidFill>
                <a:srgbClr val="00B0F0"/>
              </a:solidFill>
              <a:latin typeface="Calibri"/>
              <a:ea typeface="Calibri"/>
              <a:cs typeface="Calibri"/>
              <a:sym typeface="Calibri"/>
            </a:endParaRPr>
          </a:p>
        </p:txBody>
      </p:sp>
      <p:sp>
        <p:nvSpPr>
          <p:cNvPr id="86" name="Google Shape;86;p1"/>
          <p:cNvSpPr/>
          <p:nvPr/>
        </p:nvSpPr>
        <p:spPr>
          <a:xfrm>
            <a:off x="374700" y="6065775"/>
            <a:ext cx="3684900" cy="3161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Το CARDET, ο εταίρος μας από την Κύπρο, εκμεταλλεύτηκε την ευκαιρία του ωραίου καιρού και παρουσίασε σε εκπαιδευτικούς, ερευνητές και το κοινό που ενδιαφέρεται για τη μετανάστευση, την ένταξη και την εκπαίδευση, το εργαλείο προηγούμενης αξιολόγησης FEINMAC και τα αποτελέσματα του προγράμματος καθοδήγησης στο Εθνικό Δασικό Πάρκο Αθαλάσσας. Οι συμμετέχοντες βρήκαν το πρόγραμμα καθοδήγησης πολύ χρήσιμο, δεδομένου ότι δεν υπάρχει καμία καθοδήγηση για το πώς να βοηθηθούν οι νεοαφιχθέντες μετανάστες. </a:t>
            </a:r>
            <a:endParaRPr b="0" i="0" sz="1400" u="none" cap="none" strike="noStrike">
              <a:solidFill>
                <a:srgbClr val="000000"/>
              </a:solidFill>
              <a:latin typeface="Arial"/>
              <a:ea typeface="Arial"/>
              <a:cs typeface="Arial"/>
              <a:sym typeface="Arial"/>
            </a:endParaRPr>
          </a:p>
          <a:p>
            <a:pPr indent="0" lvl="0" marL="0" marR="0" rtl="0" algn="just">
              <a:lnSpc>
                <a:spcPct val="11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 name="Google Shape;87;p1"/>
          <p:cNvSpPr/>
          <p:nvPr/>
        </p:nvSpPr>
        <p:spPr>
          <a:xfrm>
            <a:off x="103100" y="321988"/>
            <a:ext cx="41481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small" strike="noStrike">
                <a:solidFill>
                  <a:schemeClr val="dk1"/>
                </a:solidFill>
                <a:latin typeface="Arial"/>
                <a:ea typeface="Arial"/>
                <a:cs typeface="Arial"/>
                <a:sym typeface="Arial"/>
              </a:rPr>
              <a:t>Ενημερωτικ</a:t>
            </a:r>
            <a:r>
              <a:rPr b="1" lang="en-US" sz="2500" cap="small">
                <a:solidFill>
                  <a:schemeClr val="dk1"/>
                </a:solidFill>
              </a:rPr>
              <a:t>ο</a:t>
            </a:r>
            <a:r>
              <a:rPr b="1" i="0" lang="en-US" sz="2500" u="none" cap="small" strike="noStrike">
                <a:solidFill>
                  <a:schemeClr val="dk1"/>
                </a:solidFill>
                <a:latin typeface="Arial"/>
                <a:ea typeface="Arial"/>
                <a:cs typeface="Arial"/>
                <a:sym typeface="Arial"/>
              </a:rPr>
              <a:t> δελτ</a:t>
            </a:r>
            <a:r>
              <a:rPr b="1" lang="en-US" sz="2500" cap="small">
                <a:solidFill>
                  <a:schemeClr val="dk1"/>
                </a:solidFill>
              </a:rPr>
              <a:t>ι</a:t>
            </a:r>
            <a:r>
              <a:rPr b="1" i="0" lang="en-US" sz="2500" u="none" cap="small" strike="noStrike">
                <a:solidFill>
                  <a:schemeClr val="dk1"/>
                </a:solidFill>
                <a:latin typeface="Arial"/>
                <a:ea typeface="Arial"/>
                <a:cs typeface="Arial"/>
                <a:sym typeface="Arial"/>
              </a:rPr>
              <a:t>ο τε</a:t>
            </a:r>
            <a:r>
              <a:rPr b="1" lang="en-US" sz="2500" cap="small">
                <a:solidFill>
                  <a:schemeClr val="dk1"/>
                </a:solidFill>
              </a:rPr>
              <a:t>υ</a:t>
            </a:r>
            <a:r>
              <a:rPr b="1" i="0" lang="en-US" sz="2500" u="none" cap="small" strike="noStrike">
                <a:solidFill>
                  <a:schemeClr val="dk1"/>
                </a:solidFill>
                <a:latin typeface="Arial"/>
                <a:ea typeface="Arial"/>
                <a:cs typeface="Arial"/>
                <a:sym typeface="Arial"/>
              </a:rPr>
              <a:t>χος 3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en-US" sz="2500" u="none" cap="small" strike="noStrike">
                <a:solidFill>
                  <a:schemeClr val="dk1"/>
                </a:solidFill>
                <a:latin typeface="Arial"/>
                <a:ea typeface="Arial"/>
                <a:cs typeface="Arial"/>
                <a:sym typeface="Arial"/>
              </a:rPr>
              <a:t>Ιο</a:t>
            </a:r>
            <a:r>
              <a:rPr b="1" lang="en-US" sz="2500" cap="small">
                <a:solidFill>
                  <a:schemeClr val="dk1"/>
                </a:solidFill>
              </a:rPr>
              <a:t>υ</a:t>
            </a:r>
            <a:r>
              <a:rPr b="1" i="0" lang="en-US" sz="2500" u="none" cap="small" strike="noStrike">
                <a:solidFill>
                  <a:schemeClr val="dk1"/>
                </a:solidFill>
                <a:latin typeface="Arial"/>
                <a:ea typeface="Arial"/>
                <a:cs typeface="Arial"/>
                <a:sym typeface="Arial"/>
              </a:rPr>
              <a:t>λιος 2022</a:t>
            </a:r>
            <a:endParaRPr b="0" i="0" sz="2500" u="none" cap="none" strike="noStrike">
              <a:solidFill>
                <a:schemeClr val="dk1"/>
              </a:solidFill>
              <a:latin typeface="Arial"/>
              <a:ea typeface="Arial"/>
              <a:cs typeface="Arial"/>
              <a:sym typeface="Arial"/>
            </a:endParaRPr>
          </a:p>
        </p:txBody>
      </p:sp>
      <p:sp>
        <p:nvSpPr>
          <p:cNvPr id="88" name="Google Shape;88;p1"/>
          <p:cNvSpPr txBox="1"/>
          <p:nvPr/>
        </p:nvSpPr>
        <p:spPr>
          <a:xfrm>
            <a:off x="374699" y="5123650"/>
            <a:ext cx="3751500" cy="70800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7030A0"/>
                </a:solidFill>
                <a:latin typeface="Calibri"/>
                <a:ea typeface="Calibri"/>
                <a:cs typeface="Calibri"/>
                <a:sym typeface="Calibri"/>
              </a:rPr>
              <a:t>Ημέρα Ενημέρωσης</a:t>
            </a:r>
            <a:r>
              <a:rPr b="1" i="0" lang="en-US" sz="2000" u="none" cap="none" strike="noStrike">
                <a:solidFill>
                  <a:srgbClr val="7030A0"/>
                </a:solidFill>
                <a:latin typeface="Calibri"/>
                <a:ea typeface="Calibri"/>
                <a:cs typeface="Calibri"/>
                <a:sym typeface="Calibri"/>
              </a:rPr>
              <a:t> στο </a:t>
            </a:r>
            <a:r>
              <a:rPr b="1" lang="en-US" sz="2000">
                <a:solidFill>
                  <a:srgbClr val="7030A0"/>
                </a:solidFill>
                <a:latin typeface="Calibri"/>
                <a:ea typeface="Calibri"/>
                <a:cs typeface="Calibri"/>
                <a:sym typeface="Calibri"/>
              </a:rPr>
              <a:t>Πάρκο Αθαλάσσας</a:t>
            </a:r>
            <a:r>
              <a:rPr b="1" i="0" lang="en-US" sz="2000" u="none" cap="none" strike="noStrike">
                <a:solidFill>
                  <a:srgbClr val="7030A0"/>
                </a:solidFill>
                <a:latin typeface="Calibri"/>
                <a:ea typeface="Calibri"/>
                <a:cs typeface="Calibri"/>
                <a:sym typeface="Calibri"/>
              </a:rPr>
              <a:t>, στην Κύπρο</a:t>
            </a:r>
            <a:endParaRPr b="1" i="0" sz="2000" u="none" cap="none" strike="noStrike">
              <a:solidFill>
                <a:srgbClr val="7030A0"/>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b="0" l="0" r="0" t="0"/>
          <a:stretch/>
        </p:blipFill>
        <p:spPr>
          <a:xfrm>
            <a:off x="4634630" y="190399"/>
            <a:ext cx="1459815" cy="1125066"/>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220331" y="2395557"/>
            <a:ext cx="3524951" cy="2355887"/>
          </a:xfrm>
          <a:prstGeom prst="rect">
            <a:avLst/>
          </a:prstGeom>
          <a:noFill/>
          <a:ln>
            <a:noFill/>
          </a:ln>
        </p:spPr>
      </p:pic>
      <p:sp>
        <p:nvSpPr>
          <p:cNvPr id="91" name="Google Shape;91;p1"/>
          <p:cNvSpPr txBox="1"/>
          <p:nvPr/>
        </p:nvSpPr>
        <p:spPr>
          <a:xfrm>
            <a:off x="3860480" y="1692285"/>
            <a:ext cx="3008100" cy="31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Παρά τις προκλήσεις που </a:t>
            </a:r>
            <a:r>
              <a:rPr lang="en-US">
                <a:solidFill>
                  <a:schemeClr val="dk1"/>
                </a:solidFill>
                <a:latin typeface="Calibri"/>
                <a:ea typeface="Calibri"/>
                <a:cs typeface="Calibri"/>
                <a:sym typeface="Calibri"/>
              </a:rPr>
              <a:t>υπήρχαν από τ</a:t>
            </a:r>
            <a:r>
              <a:rPr b="0" i="0" lang="en-US" sz="1400" u="none" cap="none" strike="noStrike">
                <a:solidFill>
                  <a:schemeClr val="dk1"/>
                </a:solidFill>
                <a:latin typeface="Calibri"/>
                <a:ea typeface="Calibri"/>
                <a:cs typeface="Calibri"/>
                <a:sym typeface="Calibri"/>
              </a:rPr>
              <a:t>ην πανδημία του Covid-19, καταφέραμε να ολοκληρώσουμε την εφαρμογή του προγράμματος καθοδήγησης. Οι φοιτητές που συμμετείχαν εκτίμησαν αυτή την εμπειρία, η οποία τους επέτρεψε να γνωρίσουν καλύτερα την κουλτούρα των άλλων φοιτητών, να αναπτύξουν διαπολιτισμικές δεξιότητες και νέες φιλίες. Οι εταίροι του FEINAMC θα συνεχίσουν να προωθούν το πρόγραμμα και για το επόμενο ακαδημαϊκό έτος.</a:t>
            </a:r>
            <a:endParaRPr b="0" i="0" sz="1400" u="none" cap="none" strike="noStrike">
              <a:solidFill>
                <a:srgbClr val="000000"/>
              </a:solidFill>
              <a:latin typeface="Arial"/>
              <a:ea typeface="Arial"/>
              <a:cs typeface="Arial"/>
              <a:sym typeface="Arial"/>
            </a:endParaRPr>
          </a:p>
        </p:txBody>
      </p:sp>
      <p:pic>
        <p:nvPicPr>
          <p:cNvPr id="92" name="Google Shape;92;p1"/>
          <p:cNvPicPr preferRelativeResize="0"/>
          <p:nvPr/>
        </p:nvPicPr>
        <p:blipFill rotWithShape="1">
          <a:blip r:embed="rId5">
            <a:alphaModFix/>
          </a:blip>
          <a:srcRect b="0" l="0" r="0" t="0"/>
          <a:stretch/>
        </p:blipFill>
        <p:spPr>
          <a:xfrm>
            <a:off x="4251200" y="4980197"/>
            <a:ext cx="2001011" cy="3002248"/>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4251200" y="8161175"/>
            <a:ext cx="2337490" cy="1558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p:nvPr/>
        </p:nvSpPr>
        <p:spPr>
          <a:xfrm>
            <a:off x="-150115" y="7268470"/>
            <a:ext cx="333139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ahoma"/>
                <a:ea typeface="Tahoma"/>
                <a:cs typeface="Tahoma"/>
                <a:sym typeface="Tahoma"/>
              </a:rPr>
              <a:t>.</a:t>
            </a:r>
            <a:endParaRPr b="0" i="0" sz="1200" u="none" cap="none" strike="noStrike">
              <a:solidFill>
                <a:schemeClr val="dk1"/>
              </a:solidFill>
              <a:latin typeface="Tahoma"/>
              <a:ea typeface="Tahoma"/>
              <a:cs typeface="Tahoma"/>
              <a:sym typeface="Tahoma"/>
            </a:endParaRPr>
          </a:p>
        </p:txBody>
      </p:sp>
      <p:sp>
        <p:nvSpPr>
          <p:cNvPr id="99" name="Google Shape;99;p2"/>
          <p:cNvSpPr txBox="1"/>
          <p:nvPr/>
        </p:nvSpPr>
        <p:spPr>
          <a:xfrm>
            <a:off x="3062450" y="7754688"/>
            <a:ext cx="1959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EC1E28"/>
                </a:solidFill>
                <a:latin typeface="Arial"/>
                <a:ea typeface="Arial"/>
                <a:cs typeface="Arial"/>
                <a:sym typeface="Arial"/>
              </a:rPr>
              <a:t>Ακολουθήστε μας !</a:t>
            </a:r>
            <a:endParaRPr b="0" i="0" sz="1800" u="none" cap="none" strike="noStrike">
              <a:solidFill>
                <a:srgbClr val="EC1E28"/>
              </a:solidFill>
              <a:latin typeface="Arial"/>
              <a:ea typeface="Arial"/>
              <a:cs typeface="Arial"/>
              <a:sym typeface="Arial"/>
            </a:endParaRPr>
          </a:p>
        </p:txBody>
      </p:sp>
      <p:sp>
        <p:nvSpPr>
          <p:cNvPr id="100" name="Google Shape;100;p2"/>
          <p:cNvSpPr/>
          <p:nvPr/>
        </p:nvSpPr>
        <p:spPr>
          <a:xfrm>
            <a:off x="172752" y="1259375"/>
            <a:ext cx="3946500" cy="3423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Μετά τον πρώτο χρόνο εφαρμογής του προγράμματος καθοδήγησης, κατά το τρέχον ακαδημαϊκό έτος θα ενσωματώσουμε και το εργαλείο προηγούμενης αξιολόγησης και θα συνεχίσουμε να υποστηρίζουμε τα σχολεία και τους μαθητές.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Μέρος της συμβολής του έργου θα είναι η δημιουργία ενός εγγράφου με συστάσεις πολιτικής για την προώθηση της ένταξης των μεταναστών μαθητών στα εκπαιδευτικά συστήματα. Στο επόμενο εξάμηνο, θα εκπονηθούν δύο κατευθυντήριες γραμμές, μία για το πρόγραμμα καθοδήγησης για τους εκπαιδευτικούς και μία για τα σχολεία για την προώθηση της ένταξης των μεταναστών μαθητών. Τέλος, σύντομα όλοι οι εταίροι θα παρουσιάσουν το έργο σε εθνικές εκδηλώσεις στις χώρες τους και δύο από τους εταίρους θα το παρουσιάσουν σε διεθνείς εκδηλώσεις.</a:t>
            </a:r>
            <a:endParaRPr b="0" i="0" sz="1400" u="none" cap="none" strike="noStrike">
              <a:solidFill>
                <a:srgbClr val="000000"/>
              </a:solidFill>
              <a:latin typeface="Arial"/>
              <a:ea typeface="Arial"/>
              <a:cs typeface="Arial"/>
              <a:sym typeface="Arial"/>
            </a:endParaRPr>
          </a:p>
        </p:txBody>
      </p:sp>
      <p:sp>
        <p:nvSpPr>
          <p:cNvPr id="101" name="Google Shape;101;p2"/>
          <p:cNvSpPr txBox="1"/>
          <p:nvPr/>
        </p:nvSpPr>
        <p:spPr>
          <a:xfrm>
            <a:off x="62342" y="9381776"/>
            <a:ext cx="4220652" cy="413225"/>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800"/>
              <a:buFont typeface="Arial"/>
              <a:buNone/>
            </a:pPr>
            <a:r>
              <a:rPr b="0" i="0" lang="en-US" sz="800" u="none" cap="none" strike="noStrike">
                <a:solidFill>
                  <a:schemeClr val="dk1"/>
                </a:solidFill>
                <a:latin typeface="Calibri"/>
                <a:ea typeface="Calibri"/>
                <a:cs typeface="Calibri"/>
                <a:sym typeface="Calibri"/>
              </a:rPr>
              <a:t>Η υποστήριξη της Ευρωπαϊκής Επιτροπής για την παραγωγή της παρούσας δημοσίευσης δεν συνιστά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b="0" i="0" sz="1100" u="none" cap="none" strike="noStrike">
              <a:solidFill>
                <a:schemeClr val="dk1"/>
              </a:solidFill>
              <a:latin typeface="Calibri"/>
              <a:ea typeface="Calibri"/>
              <a:cs typeface="Calibri"/>
              <a:sym typeface="Calibri"/>
            </a:endParaRPr>
          </a:p>
          <a:p>
            <a:pPr indent="0" lvl="0" marL="0" marR="0" rtl="0" algn="l">
              <a:lnSpc>
                <a:spcPct val="110000"/>
              </a:lnSpc>
              <a:spcBef>
                <a:spcPts val="595"/>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02" name="Google Shape;102;p2"/>
          <p:cNvSpPr/>
          <p:nvPr/>
        </p:nvSpPr>
        <p:spPr>
          <a:xfrm>
            <a:off x="5134339" y="9469331"/>
            <a:ext cx="159234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https://feinamc.eu/ </a:t>
            </a:r>
            <a:endParaRPr b="0" i="0" sz="1400" u="none" cap="none" strike="noStrike">
              <a:solidFill>
                <a:srgbClr val="000000"/>
              </a:solidFill>
              <a:latin typeface="Arial"/>
              <a:ea typeface="Arial"/>
              <a:cs typeface="Arial"/>
              <a:sym typeface="Arial"/>
            </a:endParaRPr>
          </a:p>
        </p:txBody>
      </p:sp>
      <p:pic>
        <p:nvPicPr>
          <p:cNvPr id="103" name="Google Shape;103;p2"/>
          <p:cNvPicPr preferRelativeResize="0"/>
          <p:nvPr/>
        </p:nvPicPr>
        <p:blipFill rotWithShape="1">
          <a:blip r:embed="rId4">
            <a:alphaModFix/>
          </a:blip>
          <a:srcRect b="0" l="0" r="0" t="0"/>
          <a:stretch/>
        </p:blipFill>
        <p:spPr>
          <a:xfrm>
            <a:off x="5134339" y="8334047"/>
            <a:ext cx="1329934" cy="1024969"/>
          </a:xfrm>
          <a:prstGeom prst="rect">
            <a:avLst/>
          </a:prstGeom>
          <a:noFill/>
          <a:ln>
            <a:noFill/>
          </a:ln>
        </p:spPr>
      </p:pic>
      <p:pic>
        <p:nvPicPr>
          <p:cNvPr id="104" name="Google Shape;104;p2"/>
          <p:cNvPicPr preferRelativeResize="0"/>
          <p:nvPr/>
        </p:nvPicPr>
        <p:blipFill rotWithShape="1">
          <a:blip r:embed="rId5">
            <a:alphaModFix/>
          </a:blip>
          <a:srcRect b="-1" l="0" r="23167" t="-17875"/>
          <a:stretch/>
        </p:blipFill>
        <p:spPr>
          <a:xfrm>
            <a:off x="62342" y="7861512"/>
            <a:ext cx="3568039" cy="1123815"/>
          </a:xfrm>
          <a:prstGeom prst="rect">
            <a:avLst/>
          </a:prstGeom>
          <a:noFill/>
          <a:ln>
            <a:noFill/>
          </a:ln>
        </p:spPr>
      </p:pic>
      <p:sp>
        <p:nvSpPr>
          <p:cNvPr id="105" name="Google Shape;105;p2"/>
          <p:cNvSpPr/>
          <p:nvPr/>
        </p:nvSpPr>
        <p:spPr>
          <a:xfrm>
            <a:off x="5376231" y="7460114"/>
            <a:ext cx="1595309"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050505"/>
                </a:solidFill>
                <a:latin typeface="Arial"/>
                <a:ea typeface="Arial"/>
                <a:cs typeface="Arial"/>
                <a:sym typeface="Arial"/>
                <a:hlinkClick r:id="rId6">
                  <a:extLst>
                    <a:ext uri="{A12FA001-AC4F-418D-AE19-62706E023703}">
                      <ahyp:hlinkClr val="tx"/>
                    </a:ext>
                  </a:extLst>
                </a:hlinkClick>
              </a:rPr>
              <a:t>FEINAMC</a:t>
            </a:r>
            <a:endParaRPr b="1" i="0" sz="1800" u="none" cap="none" strike="noStrike">
              <a:solidFill>
                <a:srgbClr val="05050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50505"/>
                </a:solidFill>
                <a:latin typeface="Arial"/>
                <a:ea typeface="Arial"/>
                <a:cs typeface="Arial"/>
                <a:sym typeface="Arial"/>
              </a:rPr>
              <a:t>Ακολουθήστε μας στο</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50505"/>
                </a:solidFill>
                <a:latin typeface="Arial"/>
                <a:ea typeface="Arial"/>
                <a:cs typeface="Arial"/>
                <a:sym typeface="Arial"/>
              </a:rPr>
              <a:t>FACEBOOK</a:t>
            </a:r>
            <a:endParaRPr b="0" i="0" sz="1800" u="none" cap="none" strike="noStrike">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7">
            <a:alphaModFix/>
          </a:blip>
          <a:srcRect b="0" l="0" r="0" t="0"/>
          <a:stretch/>
        </p:blipFill>
        <p:spPr>
          <a:xfrm>
            <a:off x="3342794" y="7156460"/>
            <a:ext cx="1791555" cy="468000"/>
          </a:xfrm>
          <a:prstGeom prst="rect">
            <a:avLst/>
          </a:prstGeom>
          <a:noFill/>
          <a:ln>
            <a:noFill/>
          </a:ln>
        </p:spPr>
      </p:pic>
      <p:pic>
        <p:nvPicPr>
          <p:cNvPr id="107" name="Google Shape;107;p2"/>
          <p:cNvPicPr preferRelativeResize="0"/>
          <p:nvPr/>
        </p:nvPicPr>
        <p:blipFill rotWithShape="1">
          <a:blip r:embed="rId8">
            <a:alphaModFix/>
          </a:blip>
          <a:srcRect b="0" l="0" r="0" t="0"/>
          <a:stretch/>
        </p:blipFill>
        <p:spPr>
          <a:xfrm>
            <a:off x="211775" y="5889339"/>
            <a:ext cx="1125403" cy="1125403"/>
          </a:xfrm>
          <a:prstGeom prst="rect">
            <a:avLst/>
          </a:prstGeom>
          <a:noFill/>
          <a:ln>
            <a:noFill/>
          </a:ln>
        </p:spPr>
      </p:pic>
      <p:pic>
        <p:nvPicPr>
          <p:cNvPr id="108" name="Google Shape;108;p2"/>
          <p:cNvPicPr preferRelativeResize="0"/>
          <p:nvPr/>
        </p:nvPicPr>
        <p:blipFill rotWithShape="1">
          <a:blip r:embed="rId9">
            <a:alphaModFix/>
          </a:blip>
          <a:srcRect b="0" l="0" r="0" t="0"/>
          <a:stretch/>
        </p:blipFill>
        <p:spPr>
          <a:xfrm>
            <a:off x="1703482" y="6905772"/>
            <a:ext cx="1152395" cy="1152395"/>
          </a:xfrm>
          <a:prstGeom prst="rect">
            <a:avLst/>
          </a:prstGeom>
          <a:noFill/>
          <a:ln>
            <a:noFill/>
          </a:ln>
        </p:spPr>
      </p:pic>
      <p:pic>
        <p:nvPicPr>
          <p:cNvPr id="109" name="Google Shape;109;p2"/>
          <p:cNvPicPr preferRelativeResize="0"/>
          <p:nvPr/>
        </p:nvPicPr>
        <p:blipFill rotWithShape="1">
          <a:blip r:embed="rId10">
            <a:alphaModFix/>
          </a:blip>
          <a:srcRect b="0" l="0" r="0" t="0"/>
          <a:stretch/>
        </p:blipFill>
        <p:spPr>
          <a:xfrm>
            <a:off x="2059541" y="6126123"/>
            <a:ext cx="1463208" cy="648000"/>
          </a:xfrm>
          <a:prstGeom prst="rect">
            <a:avLst/>
          </a:prstGeom>
          <a:noFill/>
          <a:ln>
            <a:noFill/>
          </a:ln>
        </p:spPr>
      </p:pic>
      <p:pic>
        <p:nvPicPr>
          <p:cNvPr id="110" name="Google Shape;110;p2"/>
          <p:cNvPicPr preferRelativeResize="0"/>
          <p:nvPr/>
        </p:nvPicPr>
        <p:blipFill rotWithShape="1">
          <a:blip r:embed="rId11">
            <a:alphaModFix/>
          </a:blip>
          <a:srcRect b="0" l="0" r="0" t="0"/>
          <a:stretch/>
        </p:blipFill>
        <p:spPr>
          <a:xfrm>
            <a:off x="369350" y="7170547"/>
            <a:ext cx="810240" cy="810240"/>
          </a:xfrm>
          <a:prstGeom prst="rect">
            <a:avLst/>
          </a:prstGeom>
          <a:noFill/>
          <a:ln>
            <a:noFill/>
          </a:ln>
        </p:spPr>
      </p:pic>
      <p:sp>
        <p:nvSpPr>
          <p:cNvPr id="111" name="Google Shape;111;p2"/>
          <p:cNvSpPr txBox="1"/>
          <p:nvPr/>
        </p:nvSpPr>
        <p:spPr>
          <a:xfrm>
            <a:off x="172744" y="352742"/>
            <a:ext cx="3831900" cy="70800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2E75B5"/>
                </a:solidFill>
                <a:latin typeface="Calibri"/>
                <a:ea typeface="Calibri"/>
                <a:cs typeface="Calibri"/>
                <a:sym typeface="Calibri"/>
              </a:rPr>
              <a:t>Το επόμενο βήμα</a:t>
            </a:r>
            <a:r>
              <a:rPr b="1" i="0" lang="en-US" sz="2000" u="none" cap="none" strike="noStrike">
                <a:solidFill>
                  <a:srgbClr val="2E75B5"/>
                </a:solidFill>
                <a:latin typeface="Calibri"/>
                <a:ea typeface="Calibri"/>
                <a:cs typeface="Calibri"/>
                <a:sym typeface="Calibri"/>
              </a:rPr>
              <a:t>: Συνέδρια και έγγραφα πολιτικής</a:t>
            </a:r>
            <a:endParaRPr b="1" i="0" sz="2000" u="none" cap="none" strike="noStrike">
              <a:solidFill>
                <a:srgbClr val="2E75B5"/>
              </a:solidFill>
              <a:latin typeface="Calibri"/>
              <a:ea typeface="Calibri"/>
              <a:cs typeface="Calibri"/>
              <a:sym typeface="Calibri"/>
            </a:endParaRPr>
          </a:p>
        </p:txBody>
      </p:sp>
      <p:sp>
        <p:nvSpPr>
          <p:cNvPr id="112" name="Google Shape;112;p2"/>
          <p:cNvSpPr txBox="1"/>
          <p:nvPr/>
        </p:nvSpPr>
        <p:spPr>
          <a:xfrm>
            <a:off x="172731" y="5719603"/>
            <a:ext cx="3831900" cy="40020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7030A0"/>
                </a:solidFill>
                <a:latin typeface="Calibri"/>
                <a:ea typeface="Calibri"/>
                <a:cs typeface="Calibri"/>
                <a:sym typeface="Calibri"/>
              </a:rPr>
              <a:t>Κοινοπραξία </a:t>
            </a:r>
            <a:endParaRPr b="1" i="0" sz="2000" u="none" cap="none" strike="noStrike">
              <a:solidFill>
                <a:srgbClr val="7030A0"/>
              </a:solidFill>
              <a:latin typeface="Calibri"/>
              <a:ea typeface="Calibri"/>
              <a:cs typeface="Calibri"/>
              <a:sym typeface="Calibri"/>
            </a:endParaRPr>
          </a:p>
        </p:txBody>
      </p:sp>
      <p:sp>
        <p:nvSpPr>
          <p:cNvPr id="113" name="Google Shape;113;p2"/>
          <p:cNvSpPr txBox="1"/>
          <p:nvPr/>
        </p:nvSpPr>
        <p:spPr>
          <a:xfrm>
            <a:off x="62342" y="8985327"/>
            <a:ext cx="47100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Αριθμός έργου </a:t>
            </a:r>
            <a:r>
              <a:rPr b="0" i="0" lang="en-US" sz="1200" u="none" cap="none" strike="noStrike">
                <a:solidFill>
                  <a:schemeClr val="dk1"/>
                </a:solidFill>
                <a:latin typeface="Calibri"/>
                <a:ea typeface="Calibri"/>
                <a:cs typeface="Calibri"/>
                <a:sym typeface="Calibri"/>
              </a:rPr>
              <a:t>621545-EPP-1-2020-1-ES-EPPKA3-IPI-SOC-IN</a:t>
            </a:r>
            <a:endParaRPr b="0" i="0" sz="1200" u="none" cap="none" strike="noStrike">
              <a:solidFill>
                <a:schemeClr val="dk1"/>
              </a:solidFill>
              <a:latin typeface="Calibri"/>
              <a:ea typeface="Calibri"/>
              <a:cs typeface="Calibri"/>
              <a:sym typeface="Calibri"/>
            </a:endParaRPr>
          </a:p>
        </p:txBody>
      </p:sp>
      <p:pic>
        <p:nvPicPr>
          <p:cNvPr id="114" name="Google Shape;114;p2"/>
          <p:cNvPicPr preferRelativeResize="0"/>
          <p:nvPr/>
        </p:nvPicPr>
        <p:blipFill rotWithShape="1">
          <a:blip r:embed="rId12">
            <a:alphaModFix/>
          </a:blip>
          <a:srcRect b="0" l="0" r="0" t="0"/>
          <a:stretch/>
        </p:blipFill>
        <p:spPr>
          <a:xfrm>
            <a:off x="4965722" y="7639067"/>
            <a:ext cx="419100" cy="419100"/>
          </a:xfrm>
          <a:prstGeom prst="rect">
            <a:avLst/>
          </a:prstGeom>
          <a:noFill/>
          <a:ln>
            <a:noFill/>
          </a:ln>
        </p:spPr>
      </p:pic>
      <p:pic>
        <p:nvPicPr>
          <p:cNvPr id="115" name="Google Shape;115;p2"/>
          <p:cNvPicPr preferRelativeResize="0"/>
          <p:nvPr/>
        </p:nvPicPr>
        <p:blipFill rotWithShape="1">
          <a:blip r:embed="rId13">
            <a:alphaModFix/>
          </a:blip>
          <a:srcRect b="0" l="0" r="0" t="0"/>
          <a:stretch/>
        </p:blipFill>
        <p:spPr>
          <a:xfrm>
            <a:off x="5996327" y="186031"/>
            <a:ext cx="536529" cy="413498"/>
          </a:xfrm>
          <a:prstGeom prst="rect">
            <a:avLst/>
          </a:prstGeom>
          <a:noFill/>
          <a:ln>
            <a:noFill/>
          </a:ln>
        </p:spPr>
      </p:pic>
      <p:pic>
        <p:nvPicPr>
          <p:cNvPr id="116" name="Google Shape;116;p2"/>
          <p:cNvPicPr preferRelativeResize="0"/>
          <p:nvPr/>
        </p:nvPicPr>
        <p:blipFill rotWithShape="1">
          <a:blip r:embed="rId14">
            <a:alphaModFix/>
          </a:blip>
          <a:srcRect b="0" l="0" r="0" t="0"/>
          <a:stretch/>
        </p:blipFill>
        <p:spPr>
          <a:xfrm flipH="1">
            <a:off x="4525137" y="1332262"/>
            <a:ext cx="2159994" cy="2879991"/>
          </a:xfrm>
          <a:prstGeom prst="rect">
            <a:avLst/>
          </a:prstGeom>
          <a:noFill/>
          <a:ln>
            <a:noFill/>
          </a:ln>
        </p:spPr>
      </p:pic>
      <p:pic>
        <p:nvPicPr>
          <p:cNvPr id="117" name="Google Shape;117;p2"/>
          <p:cNvPicPr preferRelativeResize="0"/>
          <p:nvPr/>
        </p:nvPicPr>
        <p:blipFill rotWithShape="1">
          <a:blip r:embed="rId15">
            <a:alphaModFix/>
          </a:blip>
          <a:srcRect b="0" l="0" r="0" t="0"/>
          <a:stretch/>
        </p:blipFill>
        <p:spPr>
          <a:xfrm>
            <a:off x="4398632" y="4497292"/>
            <a:ext cx="2328055" cy="15516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2019-05-16T13:34:27.0000000Z</dcterms:created>
  <dc:creator>Dimitra Zervaki</dc:creator>
</cp:coreProperties>
</file>