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3" r:id="rId5"/>
    <p:sldId id="262"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yen Vu" initials="HV" lastIdx="1" clrIdx="0">
    <p:extLst>
      <p:ext uri="{19B8F6BF-5375-455C-9EA6-DF929625EA0E}">
        <p15:presenceInfo xmlns:p15="http://schemas.microsoft.com/office/powerpoint/2012/main" userId="Huyen Vu" providerId="None"/>
      </p:ext>
    </p:extLst>
  </p:cmAuthor>
  <p:cmAuthor id="2" name="Ana García" initials="AG" lastIdx="4" clrIdx="1">
    <p:extLst>
      <p:ext uri="{19B8F6BF-5375-455C-9EA6-DF929625EA0E}">
        <p15:presenceInfo xmlns:p15="http://schemas.microsoft.com/office/powerpoint/2012/main" userId="S-1-5-21-1659004503-746137067-1060284298-11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360"/>
    <a:srgbClr val="EC1E28"/>
    <a:srgbClr val="FFFFFF"/>
    <a:srgbClr val="6A1E68"/>
    <a:srgbClr val="DB5E26"/>
    <a:srgbClr val="8B2B7A"/>
    <a:srgbClr val="DD8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0" d="100"/>
          <a:sy n="70" d="100"/>
        </p:scale>
        <p:origin x="183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2DED01AB-636C-4E5E-9B06-8866A4FB4445}" type="datetimeFigureOut">
              <a:rPr lang="el-GR" smtClean="0"/>
              <a:t>18/12/2022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7E0C08D-CE28-4722-BECE-31ABE86190FD}" type="slidenum">
              <a:rPr lang="el-GR" smtClean="0"/>
              <a:t>‹Nr.›</a:t>
            </a:fld>
            <a:endParaRPr lang="el-GR"/>
          </a:p>
        </p:txBody>
      </p:sp>
    </p:spTree>
    <p:extLst>
      <p:ext uri="{BB962C8B-B14F-4D97-AF65-F5344CB8AC3E}">
        <p14:creationId xmlns:p14="http://schemas.microsoft.com/office/powerpoint/2010/main" val="1019724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DED01AB-636C-4E5E-9B06-8866A4FB4445}" type="datetimeFigureOut">
              <a:rPr lang="el-GR" smtClean="0"/>
              <a:t>18/12/2022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7E0C08D-CE28-4722-BECE-31ABE86190FD}" type="slidenum">
              <a:rPr lang="el-GR" smtClean="0"/>
              <a:t>‹Nr.›</a:t>
            </a:fld>
            <a:endParaRPr lang="el-GR"/>
          </a:p>
        </p:txBody>
      </p:sp>
    </p:spTree>
    <p:extLst>
      <p:ext uri="{BB962C8B-B14F-4D97-AF65-F5344CB8AC3E}">
        <p14:creationId xmlns:p14="http://schemas.microsoft.com/office/powerpoint/2010/main" val="974324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DED01AB-636C-4E5E-9B06-8866A4FB4445}" type="datetimeFigureOut">
              <a:rPr lang="el-GR" smtClean="0"/>
              <a:t>18/12/2022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7E0C08D-CE28-4722-BECE-31ABE86190FD}" type="slidenum">
              <a:rPr lang="el-GR" smtClean="0"/>
              <a:t>‹Nr.›</a:t>
            </a:fld>
            <a:endParaRPr lang="el-GR"/>
          </a:p>
        </p:txBody>
      </p:sp>
    </p:spTree>
    <p:extLst>
      <p:ext uri="{BB962C8B-B14F-4D97-AF65-F5344CB8AC3E}">
        <p14:creationId xmlns:p14="http://schemas.microsoft.com/office/powerpoint/2010/main" val="2341780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Διαφάνεια τίτλου">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7563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2DED01AB-636C-4E5E-9B06-8866A4FB4445}" type="datetimeFigureOut">
              <a:rPr lang="el-GR" smtClean="0"/>
              <a:t>18/12/2022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7E0C08D-CE28-4722-BECE-31ABE86190FD}" type="slidenum">
              <a:rPr lang="el-GR" smtClean="0"/>
              <a:t>‹Nr.›</a:t>
            </a:fld>
            <a:endParaRPr lang="el-GR"/>
          </a:p>
        </p:txBody>
      </p:sp>
    </p:spTree>
    <p:extLst>
      <p:ext uri="{BB962C8B-B14F-4D97-AF65-F5344CB8AC3E}">
        <p14:creationId xmlns:p14="http://schemas.microsoft.com/office/powerpoint/2010/main" val="1715648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2DED01AB-636C-4E5E-9B06-8866A4FB4445}" type="datetimeFigureOut">
              <a:rPr lang="el-GR" smtClean="0"/>
              <a:t>18/12/2022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7E0C08D-CE28-4722-BECE-31ABE86190FD}" type="slidenum">
              <a:rPr lang="el-GR" smtClean="0"/>
              <a:t>‹Nr.›</a:t>
            </a:fld>
            <a:endParaRPr lang="el-GR"/>
          </a:p>
        </p:txBody>
      </p:sp>
    </p:spTree>
    <p:extLst>
      <p:ext uri="{BB962C8B-B14F-4D97-AF65-F5344CB8AC3E}">
        <p14:creationId xmlns:p14="http://schemas.microsoft.com/office/powerpoint/2010/main" val="1126194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2DED01AB-636C-4E5E-9B06-8866A4FB4445}" type="datetimeFigureOut">
              <a:rPr lang="el-GR" smtClean="0"/>
              <a:t>18/12/2022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7E0C08D-CE28-4722-BECE-31ABE86190FD}" type="slidenum">
              <a:rPr lang="el-GR" smtClean="0"/>
              <a:t>‹Nr.›</a:t>
            </a:fld>
            <a:endParaRPr lang="el-GR"/>
          </a:p>
        </p:txBody>
      </p:sp>
    </p:spTree>
    <p:extLst>
      <p:ext uri="{BB962C8B-B14F-4D97-AF65-F5344CB8AC3E}">
        <p14:creationId xmlns:p14="http://schemas.microsoft.com/office/powerpoint/2010/main" val="4176243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472381" y="3618442"/>
            <a:ext cx="2901255" cy="532218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3471863" y="3618442"/>
            <a:ext cx="2915543" cy="5322183"/>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2DED01AB-636C-4E5E-9B06-8866A4FB4445}" type="datetimeFigureOut">
              <a:rPr lang="el-GR" smtClean="0"/>
              <a:t>18/12/2022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7E0C08D-CE28-4722-BECE-31ABE86190FD}" type="slidenum">
              <a:rPr lang="el-GR" smtClean="0"/>
              <a:t>‹Nr.›</a:t>
            </a:fld>
            <a:endParaRPr lang="el-GR"/>
          </a:p>
        </p:txBody>
      </p:sp>
    </p:spTree>
    <p:extLst>
      <p:ext uri="{BB962C8B-B14F-4D97-AF65-F5344CB8AC3E}">
        <p14:creationId xmlns:p14="http://schemas.microsoft.com/office/powerpoint/2010/main" val="3014065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2DED01AB-636C-4E5E-9B06-8866A4FB4445}" type="datetimeFigureOut">
              <a:rPr lang="el-GR" smtClean="0"/>
              <a:t>18/12/2022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7E0C08D-CE28-4722-BECE-31ABE86190FD}" type="slidenum">
              <a:rPr lang="el-GR" smtClean="0"/>
              <a:t>‹Nr.›</a:t>
            </a:fld>
            <a:endParaRPr lang="el-GR"/>
          </a:p>
        </p:txBody>
      </p:sp>
    </p:spTree>
    <p:extLst>
      <p:ext uri="{BB962C8B-B14F-4D97-AF65-F5344CB8AC3E}">
        <p14:creationId xmlns:p14="http://schemas.microsoft.com/office/powerpoint/2010/main" val="3383682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ED01AB-636C-4E5E-9B06-8866A4FB4445}" type="datetimeFigureOut">
              <a:rPr lang="el-GR" smtClean="0"/>
              <a:t>18/12/2022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7E0C08D-CE28-4722-BECE-31ABE86190FD}" type="slidenum">
              <a:rPr lang="el-GR" smtClean="0"/>
              <a:t>‹Nr.›</a:t>
            </a:fld>
            <a:endParaRPr lang="el-GR"/>
          </a:p>
        </p:txBody>
      </p:sp>
    </p:spTree>
    <p:extLst>
      <p:ext uri="{BB962C8B-B14F-4D97-AF65-F5344CB8AC3E}">
        <p14:creationId xmlns:p14="http://schemas.microsoft.com/office/powerpoint/2010/main" val="423925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DED01AB-636C-4E5E-9B06-8866A4FB4445}" type="datetimeFigureOut">
              <a:rPr lang="el-GR" smtClean="0"/>
              <a:t>18/12/2022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7E0C08D-CE28-4722-BECE-31ABE86190FD}" type="slidenum">
              <a:rPr lang="el-GR" smtClean="0"/>
              <a:t>‹Nr.›</a:t>
            </a:fld>
            <a:endParaRPr lang="el-GR"/>
          </a:p>
        </p:txBody>
      </p:sp>
    </p:spTree>
    <p:extLst>
      <p:ext uri="{BB962C8B-B14F-4D97-AF65-F5344CB8AC3E}">
        <p14:creationId xmlns:p14="http://schemas.microsoft.com/office/powerpoint/2010/main" val="1545188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DED01AB-636C-4E5E-9B06-8866A4FB4445}" type="datetimeFigureOut">
              <a:rPr lang="el-GR" smtClean="0"/>
              <a:t>18/12/2022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7E0C08D-CE28-4722-BECE-31ABE86190FD}" type="slidenum">
              <a:rPr lang="el-GR" smtClean="0"/>
              <a:t>‹Nr.›</a:t>
            </a:fld>
            <a:endParaRPr lang="el-GR"/>
          </a:p>
        </p:txBody>
      </p:sp>
    </p:spTree>
    <p:extLst>
      <p:ext uri="{BB962C8B-B14F-4D97-AF65-F5344CB8AC3E}">
        <p14:creationId xmlns:p14="http://schemas.microsoft.com/office/powerpoint/2010/main" val="1370259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DED01AB-636C-4E5E-9B06-8866A4FB4445}" type="datetimeFigureOut">
              <a:rPr lang="el-GR" smtClean="0"/>
              <a:t>18/12/2022</a:t>
            </a:fld>
            <a:endParaRPr lang="el-G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7E0C08D-CE28-4722-BECE-31ABE86190FD}" type="slidenum">
              <a:rPr lang="el-GR" smtClean="0"/>
              <a:t>‹Nr.›</a:t>
            </a:fld>
            <a:endParaRPr lang="el-GR"/>
          </a:p>
        </p:txBody>
      </p:sp>
    </p:spTree>
    <p:extLst>
      <p:ext uri="{BB962C8B-B14F-4D97-AF65-F5344CB8AC3E}">
        <p14:creationId xmlns:p14="http://schemas.microsoft.com/office/powerpoint/2010/main" val="83888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tiff"/><Relationship Id="rId13" Type="http://schemas.openxmlformats.org/officeDocument/2006/relationships/image" Target="../media/image14.tiff"/><Relationship Id="rId3" Type="http://schemas.openxmlformats.org/officeDocument/2006/relationships/image" Target="../media/image5.png"/><Relationship Id="rId7" Type="http://schemas.openxmlformats.org/officeDocument/2006/relationships/image" Target="../media/image8.jpeg"/><Relationship Id="rId12" Type="http://schemas.openxmlformats.org/officeDocument/2006/relationships/image" Target="../media/image13.jpg"/><Relationship Id="rId2" Type="http://schemas.openxmlformats.org/officeDocument/2006/relationships/hyperlink" Target="https://feinamc.eu/" TargetMode="External"/><Relationship Id="rId1" Type="http://schemas.openxmlformats.org/officeDocument/2006/relationships/slideLayout" Target="../slideLayouts/slideLayout12.xml"/><Relationship Id="rId6" Type="http://schemas.openxmlformats.org/officeDocument/2006/relationships/hyperlink" Target="https://www.facebook.com/Feinamc-111534577832106" TargetMode="External"/><Relationship Id="rId11" Type="http://schemas.openxmlformats.org/officeDocument/2006/relationships/image" Target="../media/image12.tiff"/><Relationship Id="rId5" Type="http://schemas.openxmlformats.org/officeDocument/2006/relationships/image" Target="../media/image7.jpeg"/><Relationship Id="rId10" Type="http://schemas.openxmlformats.org/officeDocument/2006/relationships/image" Target="../media/image11.jpeg"/><Relationship Id="rId4" Type="http://schemas.openxmlformats.org/officeDocument/2006/relationships/image" Target="../media/image6.jpeg"/><Relationship Id="rId9" Type="http://schemas.openxmlformats.org/officeDocument/2006/relationships/image" Target="../media/image10.png"/><Relationship Id="rId1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a:extLst>
              <a:ext uri="{FF2B5EF4-FFF2-40B4-BE49-F238E27FC236}">
                <a16:creationId xmlns:a16="http://schemas.microsoft.com/office/drawing/2014/main" xmlns="" id="{BC0E3032-2D9E-4E18-8FA7-592E2808ADC8}"/>
              </a:ext>
            </a:extLst>
          </p:cNvPr>
          <p:cNvSpPr txBox="1"/>
          <p:nvPr/>
        </p:nvSpPr>
        <p:spPr>
          <a:xfrm>
            <a:off x="3634083" y="1377525"/>
            <a:ext cx="1801968" cy="400110"/>
          </a:xfrm>
          <a:prstGeom prst="rect">
            <a:avLst/>
          </a:prstGeom>
          <a:ln/>
        </p:spPr>
        <p:style>
          <a:lnRef idx="1">
            <a:schemeClr val="accent4"/>
          </a:lnRef>
          <a:fillRef idx="2">
            <a:schemeClr val="accent4"/>
          </a:fillRef>
          <a:effectRef idx="1">
            <a:schemeClr val="accent4"/>
          </a:effectRef>
          <a:fontRef idx="minor">
            <a:schemeClr val="dk1"/>
          </a:fontRef>
        </p:style>
        <p:txBody>
          <a:bodyPr wrap="none" rtlCol="0">
            <a:spAutoFit/>
          </a:bodyPr>
          <a:lstStyle/>
          <a:p>
            <a:pPr algn="ctr"/>
            <a:r>
              <a:rPr lang="en-GB" sz="2000" b="1" dirty="0" err="1" smtClean="0">
                <a:solidFill>
                  <a:srgbClr val="00B0F0"/>
                </a:solidFill>
              </a:rPr>
              <a:t>Zweiter</a:t>
            </a:r>
            <a:r>
              <a:rPr lang="en-GB" sz="2000" b="1" dirty="0" smtClean="0">
                <a:solidFill>
                  <a:srgbClr val="00B0F0"/>
                </a:solidFill>
              </a:rPr>
              <a:t> </a:t>
            </a:r>
            <a:r>
              <a:rPr lang="en-GB" sz="2000" b="1" dirty="0" err="1" smtClean="0">
                <a:solidFill>
                  <a:srgbClr val="00B0F0"/>
                </a:solidFill>
              </a:rPr>
              <a:t>Infotag</a:t>
            </a:r>
            <a:endParaRPr lang="el-GR" sz="2000" b="1" dirty="0">
              <a:solidFill>
                <a:srgbClr val="00B0F0"/>
              </a:solidFill>
            </a:endParaRPr>
          </a:p>
        </p:txBody>
      </p:sp>
      <p:pic>
        <p:nvPicPr>
          <p:cNvPr id="3" name="Grafik 2">
            <a:extLst>
              <a:ext uri="{FF2B5EF4-FFF2-40B4-BE49-F238E27FC236}">
                <a16:creationId xmlns:a16="http://schemas.microsoft.com/office/drawing/2014/main" xmlns="" id="{32107FFA-096A-45E2-96D5-902F46A741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18" y="1796227"/>
            <a:ext cx="2254182" cy="3005576"/>
          </a:xfrm>
          <a:prstGeom prst="rect">
            <a:avLst/>
          </a:prstGeom>
        </p:spPr>
      </p:pic>
      <p:sp>
        <p:nvSpPr>
          <p:cNvPr id="19" name="Ορθογώνιο 18">
            <a:extLst>
              <a:ext uri="{FF2B5EF4-FFF2-40B4-BE49-F238E27FC236}">
                <a16:creationId xmlns:a16="http://schemas.microsoft.com/office/drawing/2014/main" xmlns="" id="{5AE46472-7734-4778-B9CC-EF5536E45F19}"/>
              </a:ext>
            </a:extLst>
          </p:cNvPr>
          <p:cNvSpPr/>
          <p:nvPr/>
        </p:nvSpPr>
        <p:spPr>
          <a:xfrm>
            <a:off x="149476" y="453691"/>
            <a:ext cx="3840734" cy="861774"/>
          </a:xfrm>
          <a:prstGeom prst="rect">
            <a:avLst/>
          </a:prstGeom>
        </p:spPr>
        <p:txBody>
          <a:bodyPr wrap="square">
            <a:spAutoFit/>
          </a:bodyPr>
          <a:lstStyle/>
          <a:p>
            <a:pPr algn="ctr"/>
            <a:r>
              <a:rPr lang="en-US" sz="2500" b="1" cap="small" dirty="0">
                <a:solidFill>
                  <a:schemeClr val="accent4">
                    <a:lumMod val="60000"/>
                    <a:lumOff val="40000"/>
                  </a:schemeClr>
                </a:solidFill>
                <a:latin typeface="Arial" panose="020B0604020202020204" pitchFamily="34" charset="0"/>
                <a:ea typeface="Tahoma" panose="020B0604030504040204" pitchFamily="34" charset="0"/>
                <a:cs typeface="Arial" panose="020B0604020202020204" pitchFamily="34" charset="0"/>
              </a:rPr>
              <a:t>N</a:t>
            </a:r>
            <a:r>
              <a:rPr lang="en-US" sz="2500" b="1" cap="small" dirty="0">
                <a:latin typeface="Arial" panose="020B0604020202020204" pitchFamily="34" charset="0"/>
                <a:ea typeface="Tahoma" panose="020B0604030504040204" pitchFamily="34" charset="0"/>
                <a:cs typeface="Arial" panose="020B0604020202020204" pitchFamily="34" charset="0"/>
              </a:rPr>
              <a:t>ewsletter </a:t>
            </a:r>
            <a:r>
              <a:rPr lang="en-US" sz="2500" b="1" cap="small" dirty="0" err="1" smtClean="0">
                <a:solidFill>
                  <a:schemeClr val="accent4">
                    <a:lumMod val="60000"/>
                    <a:lumOff val="40000"/>
                  </a:schemeClr>
                </a:solidFill>
                <a:latin typeface="Arial" panose="020B0604020202020204" pitchFamily="34" charset="0"/>
                <a:ea typeface="Tahoma" panose="020B0604030504040204" pitchFamily="34" charset="0"/>
                <a:cs typeface="Arial" panose="020B0604020202020204" pitchFamily="34" charset="0"/>
              </a:rPr>
              <a:t>Ausgabe</a:t>
            </a:r>
            <a:r>
              <a:rPr lang="en-US" sz="2500" b="1" cap="small" dirty="0" smtClean="0">
                <a:latin typeface="Arial" panose="020B0604020202020204" pitchFamily="34" charset="0"/>
                <a:ea typeface="Tahoma" panose="020B0604030504040204" pitchFamily="34" charset="0"/>
                <a:cs typeface="Arial" panose="020B0604020202020204" pitchFamily="34" charset="0"/>
              </a:rPr>
              <a:t> </a:t>
            </a:r>
            <a:r>
              <a:rPr lang="en-GB" sz="2500" b="1" cap="small" dirty="0">
                <a:latin typeface="Arial" panose="020B0604020202020204" pitchFamily="34" charset="0"/>
                <a:ea typeface="Tahoma" panose="020B0604030504040204" pitchFamily="34" charset="0"/>
                <a:cs typeface="Arial" panose="020B0604020202020204" pitchFamily="34" charset="0"/>
              </a:rPr>
              <a:t>4</a:t>
            </a:r>
            <a:r>
              <a:rPr lang="en-US" sz="2500" b="1" cap="small" dirty="0">
                <a:latin typeface="Arial" panose="020B0604020202020204" pitchFamily="34" charset="0"/>
                <a:ea typeface="Tahoma" panose="020B0604030504040204" pitchFamily="34" charset="0"/>
                <a:cs typeface="Arial" panose="020B0604020202020204" pitchFamily="34" charset="0"/>
              </a:rPr>
              <a:t> </a:t>
            </a:r>
          </a:p>
          <a:p>
            <a:pPr algn="ctr"/>
            <a:r>
              <a:rPr lang="en-GB" sz="2500" b="1" cap="small" dirty="0" err="1" smtClean="0">
                <a:solidFill>
                  <a:schemeClr val="accent4">
                    <a:lumMod val="60000"/>
                    <a:lumOff val="40000"/>
                  </a:schemeClr>
                </a:solidFill>
                <a:latin typeface="Arial" panose="020B0604020202020204" pitchFamily="34" charset="0"/>
                <a:ea typeface="Tahoma" panose="020B0604030504040204" pitchFamily="34" charset="0"/>
                <a:cs typeface="Arial" panose="020B0604020202020204" pitchFamily="34" charset="0"/>
              </a:rPr>
              <a:t>Dezember</a:t>
            </a:r>
            <a:r>
              <a:rPr lang="en-US" sz="2500" b="1" cap="small" dirty="0" smtClean="0">
                <a:latin typeface="Arial" panose="020B0604020202020204" pitchFamily="34" charset="0"/>
                <a:ea typeface="Tahoma" panose="020B0604030504040204" pitchFamily="34" charset="0"/>
                <a:cs typeface="Arial" panose="020B0604020202020204" pitchFamily="34" charset="0"/>
              </a:rPr>
              <a:t> </a:t>
            </a:r>
            <a:r>
              <a:rPr lang="en-US" sz="2500" b="1" cap="small" dirty="0">
                <a:latin typeface="Arial" panose="020B0604020202020204" pitchFamily="34" charset="0"/>
                <a:ea typeface="Tahoma" panose="020B0604030504040204" pitchFamily="34" charset="0"/>
                <a:cs typeface="Arial" panose="020B0604020202020204" pitchFamily="34" charset="0"/>
              </a:rPr>
              <a:t>202</a:t>
            </a:r>
            <a:r>
              <a:rPr lang="el-GR" sz="2500" b="1" cap="small" dirty="0">
                <a:latin typeface="Arial" panose="020B0604020202020204" pitchFamily="34" charset="0"/>
                <a:ea typeface="Tahoma" panose="020B0604030504040204" pitchFamily="34" charset="0"/>
                <a:cs typeface="Arial" panose="020B0604020202020204" pitchFamily="34" charset="0"/>
              </a:rPr>
              <a:t>2</a:t>
            </a:r>
            <a:endParaRPr lang="el-GR" sz="2500" dirty="0">
              <a:latin typeface="Arial" panose="020B0604020202020204" pitchFamily="34" charset="0"/>
              <a:ea typeface="Tahoma" panose="020B0604030504040204" pitchFamily="34" charset="0"/>
              <a:cs typeface="Arial" panose="020B0604020202020204" pitchFamily="34" charset="0"/>
            </a:endParaRPr>
          </a:p>
        </p:txBody>
      </p:sp>
      <p:sp>
        <p:nvSpPr>
          <p:cNvPr id="23" name="TextBox 22">
            <a:extLst>
              <a:ext uri="{FF2B5EF4-FFF2-40B4-BE49-F238E27FC236}">
                <a16:creationId xmlns:a16="http://schemas.microsoft.com/office/drawing/2014/main" xmlns="" id="{EA029A82-7ADE-1340-9E70-713E6593D3FD}"/>
              </a:ext>
            </a:extLst>
          </p:cNvPr>
          <p:cNvSpPr txBox="1"/>
          <p:nvPr/>
        </p:nvSpPr>
        <p:spPr>
          <a:xfrm>
            <a:off x="228618" y="5128455"/>
            <a:ext cx="3682450" cy="707886"/>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sz="2000" b="1" dirty="0">
                <a:solidFill>
                  <a:srgbClr val="7030A0"/>
                </a:solidFill>
              </a:rPr>
              <a:t>Internationale und </a:t>
            </a:r>
            <a:r>
              <a:rPr lang="en-GB" sz="2000" b="1" dirty="0" err="1">
                <a:solidFill>
                  <a:srgbClr val="7030A0"/>
                </a:solidFill>
              </a:rPr>
              <a:t>lokale</a:t>
            </a:r>
            <a:r>
              <a:rPr lang="en-GB" sz="2000" b="1" dirty="0">
                <a:solidFill>
                  <a:srgbClr val="7030A0"/>
                </a:solidFill>
              </a:rPr>
              <a:t> </a:t>
            </a:r>
            <a:r>
              <a:rPr lang="en-GB" sz="2000" b="1" dirty="0" err="1">
                <a:solidFill>
                  <a:srgbClr val="7030A0"/>
                </a:solidFill>
              </a:rPr>
              <a:t>Konferenzen</a:t>
            </a:r>
            <a:endParaRPr lang="el-GR" sz="2000" b="1" dirty="0">
              <a:solidFill>
                <a:srgbClr val="7030A0"/>
              </a:solidFill>
            </a:endParaRPr>
          </a:p>
        </p:txBody>
      </p:sp>
      <p:sp>
        <p:nvSpPr>
          <p:cNvPr id="4" name="TextBox 3"/>
          <p:cNvSpPr txBox="1"/>
          <p:nvPr/>
        </p:nvSpPr>
        <p:spPr>
          <a:xfrm>
            <a:off x="2762250" y="1918141"/>
            <a:ext cx="3539621" cy="2893100"/>
          </a:xfrm>
          <a:prstGeom prst="rect">
            <a:avLst/>
          </a:prstGeom>
          <a:noFill/>
        </p:spPr>
        <p:txBody>
          <a:bodyPr wrap="square" rtlCol="0">
            <a:spAutoFit/>
          </a:bodyPr>
          <a:lstStyle/>
          <a:p>
            <a:pPr algn="just"/>
            <a:r>
              <a:rPr lang="de-DE" sz="1400" dirty="0"/>
              <a:t>In den letzten Monaten stellten Partner in Spanien und Österreich verschiedenen Bildungsbehörden, die sich lokal und regional mit  dem Thema Migration befassen die Ergebnisse des Projekts vor.</a:t>
            </a:r>
            <a:endParaRPr lang="en-GB" sz="1400" dirty="0"/>
          </a:p>
          <a:p>
            <a:pPr algn="just"/>
            <a:r>
              <a:rPr lang="de-DE" sz="1400" dirty="0"/>
              <a:t>Teilnehmer*innen nutzten unsere Infotage, um sich auszutauschen und Empfehlungen auszusprechen. Es wurde hervorgehoben, dass schulische Inklusion von allen sozioökonomischen Faktoren abhängt. Um Hindernisse aus dem Weg zu räumen, sind daher ganzheitliche Analysen und Maßnahmen erforderlich.</a:t>
            </a:r>
            <a:endParaRPr lang="en-GB"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8812" y="7676515"/>
            <a:ext cx="2210844" cy="1658133"/>
          </a:xfrm>
          <a:prstGeom prst="rect">
            <a:avLst/>
          </a:prstGeom>
        </p:spPr>
      </p:pic>
      <p:pic>
        <p:nvPicPr>
          <p:cNvPr id="9" name="Grafik 2">
            <a:extLst>
              <a:ext uri="{FF2B5EF4-FFF2-40B4-BE49-F238E27FC236}">
                <a16:creationId xmlns:a16="http://schemas.microsoft.com/office/drawing/2014/main" xmlns="" id="{04EFE771-9B5D-4A61-A9DB-AFFB1F329DA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634630" y="190399"/>
            <a:ext cx="1459815" cy="1125066"/>
          </a:xfrm>
          <a:prstGeom prst="rect">
            <a:avLst/>
          </a:prstGeom>
        </p:spPr>
      </p:pic>
      <p:sp>
        <p:nvSpPr>
          <p:cNvPr id="2" name="TextBox 1"/>
          <p:cNvSpPr txBox="1"/>
          <p:nvPr/>
        </p:nvSpPr>
        <p:spPr>
          <a:xfrm>
            <a:off x="228618" y="6025019"/>
            <a:ext cx="3761592" cy="2893100"/>
          </a:xfrm>
          <a:prstGeom prst="rect">
            <a:avLst/>
          </a:prstGeom>
          <a:noFill/>
        </p:spPr>
        <p:txBody>
          <a:bodyPr wrap="square" rtlCol="0">
            <a:spAutoFit/>
          </a:bodyPr>
          <a:lstStyle/>
          <a:p>
            <a:pPr algn="just"/>
            <a:r>
              <a:rPr lang="de-DE" sz="1400" dirty="0"/>
              <a:t>Wir freuen uns, Ihnen mitteilen zu können, dass wir im September und Oktober 2022 an verschiedenen lokalen und internationalen Konferenzen teilgenommen haben</a:t>
            </a:r>
            <a:r>
              <a:rPr lang="de-DE" sz="1400" dirty="0" smtClean="0"/>
              <a:t>.</a:t>
            </a:r>
          </a:p>
          <a:p>
            <a:pPr algn="just"/>
            <a:endParaRPr lang="de-DE" sz="1400" dirty="0" smtClean="0"/>
          </a:p>
          <a:p>
            <a:pPr algn="just"/>
            <a:r>
              <a:rPr lang="de-DE" sz="1400" dirty="0"/>
              <a:t>Insbesondere präsentierte CARDET die Ergebnisse des FEINAMC-Projekts virtuell auf der ICERI-Konferenz in Sevilla (Spanien) und in EOK (Zypern). </a:t>
            </a:r>
            <a:r>
              <a:rPr lang="de-DE" sz="1400" dirty="0" err="1"/>
              <a:t>InteRed</a:t>
            </a:r>
            <a:r>
              <a:rPr lang="de-DE" sz="1400" dirty="0"/>
              <a:t> präsentierte auch beide </a:t>
            </a:r>
            <a:r>
              <a:rPr lang="de-DE" sz="1400" dirty="0" err="1"/>
              <a:t>Good</a:t>
            </a:r>
            <a:r>
              <a:rPr lang="de-DE" sz="1400" dirty="0"/>
              <a:t> Practices des FEINAMC-Projekts (das interkulturelle Mentoring-Programm und das </a:t>
            </a:r>
            <a:r>
              <a:rPr lang="de-DE" sz="1400" dirty="0" err="1"/>
              <a:t>Kennenlern</a:t>
            </a:r>
            <a:r>
              <a:rPr lang="de-DE" sz="1400" dirty="0"/>
              <a:t>-Tool) auf dem X. Migrationskongress in Madrid.</a:t>
            </a:r>
            <a:endParaRPr lang="en-GB" sz="1400" dirty="0"/>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62499" y="5419293"/>
            <a:ext cx="2404076" cy="1803057"/>
          </a:xfrm>
          <a:prstGeom prst="rect">
            <a:avLst/>
          </a:prstGeom>
        </p:spPr>
      </p:pic>
    </p:spTree>
    <p:extLst>
      <p:ext uri="{BB962C8B-B14F-4D97-AF65-F5344CB8AC3E}">
        <p14:creationId xmlns:p14="http://schemas.microsoft.com/office/powerpoint/2010/main" val="185421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Ορθογώνιο 50">
            <a:extLst>
              <a:ext uri="{FF2B5EF4-FFF2-40B4-BE49-F238E27FC236}">
                <a16:creationId xmlns:a16="http://schemas.microsoft.com/office/drawing/2014/main" xmlns="" id="{0D2670F1-70F6-4545-BAC4-7629E6F101CB}"/>
              </a:ext>
            </a:extLst>
          </p:cNvPr>
          <p:cNvSpPr/>
          <p:nvPr/>
        </p:nvSpPr>
        <p:spPr>
          <a:xfrm>
            <a:off x="-150115" y="7268470"/>
            <a:ext cx="3331392" cy="276999"/>
          </a:xfrm>
          <a:prstGeom prst="rect">
            <a:avLst/>
          </a:prstGeom>
        </p:spPr>
        <p:txBody>
          <a:bodyPr wrap="square">
            <a:spAutoFit/>
          </a:bodyPr>
          <a:lstStyle/>
          <a:p>
            <a:r>
              <a:rPr lang="en-US" sz="1200" dirty="0">
                <a:latin typeface="Tahoma" panose="020B0604030504040204" pitchFamily="34" charset="0"/>
                <a:ea typeface="Tahoma" panose="020B0604030504040204" pitchFamily="34" charset="0"/>
                <a:cs typeface="Tahoma" panose="020B0604030504040204" pitchFamily="34" charset="0"/>
              </a:rPr>
              <a:t>.</a:t>
            </a:r>
            <a:endParaRPr lang="el-GR" sz="1200" dirty="0">
              <a:latin typeface="Tahoma" panose="020B0604030504040204" pitchFamily="34" charset="0"/>
              <a:ea typeface="Tahoma" panose="020B0604030504040204" pitchFamily="34" charset="0"/>
              <a:cs typeface="Tahoma" panose="020B0604030504040204" pitchFamily="34" charset="0"/>
            </a:endParaRPr>
          </a:p>
        </p:txBody>
      </p:sp>
      <p:sp>
        <p:nvSpPr>
          <p:cNvPr id="54" name="TextBox 53">
            <a:extLst>
              <a:ext uri="{FF2B5EF4-FFF2-40B4-BE49-F238E27FC236}">
                <a16:creationId xmlns:a16="http://schemas.microsoft.com/office/drawing/2014/main" xmlns="" id="{74BC8EEF-B653-4418-AB08-94E238AF7EC3}"/>
              </a:ext>
            </a:extLst>
          </p:cNvPr>
          <p:cNvSpPr txBox="1"/>
          <p:nvPr/>
        </p:nvSpPr>
        <p:spPr>
          <a:xfrm>
            <a:off x="2900537" y="7664506"/>
            <a:ext cx="2735662" cy="369332"/>
          </a:xfrm>
          <a:prstGeom prst="rect">
            <a:avLst/>
          </a:prstGeom>
          <a:noFill/>
        </p:spPr>
        <p:txBody>
          <a:bodyPr wrap="square" rtlCol="0">
            <a:spAutoFit/>
          </a:bodyPr>
          <a:lstStyle/>
          <a:p>
            <a:pPr algn="ctr"/>
            <a:r>
              <a:rPr lang="en-GB" b="1" dirty="0">
                <a:solidFill>
                  <a:srgbClr val="EC1E28"/>
                </a:solidFill>
                <a:latin typeface="Arial" panose="020B0604020202020204" pitchFamily="34" charset="0"/>
                <a:ea typeface="Tahoma" panose="020B0604030504040204" pitchFamily="34" charset="0"/>
                <a:cs typeface="Arial" panose="020B0604020202020204" pitchFamily="34" charset="0"/>
              </a:rPr>
              <a:t>Follow us !</a:t>
            </a:r>
            <a:endParaRPr lang="el-GR" dirty="0">
              <a:solidFill>
                <a:srgbClr val="EC1E28"/>
              </a:solidFill>
              <a:latin typeface="Arial" panose="020B0604020202020204" pitchFamily="34" charset="0"/>
              <a:cs typeface="Arial" panose="020B0604020202020204" pitchFamily="34" charset="0"/>
            </a:endParaRPr>
          </a:p>
        </p:txBody>
      </p:sp>
      <p:sp>
        <p:nvSpPr>
          <p:cNvPr id="14" name="Ορθογώνιο 13">
            <a:extLst>
              <a:ext uri="{FF2B5EF4-FFF2-40B4-BE49-F238E27FC236}">
                <a16:creationId xmlns:a16="http://schemas.microsoft.com/office/drawing/2014/main" xmlns="" id="{D0AB1B58-8E78-4A35-98E3-90CD4BEC3689}"/>
              </a:ext>
            </a:extLst>
          </p:cNvPr>
          <p:cNvSpPr/>
          <p:nvPr/>
        </p:nvSpPr>
        <p:spPr>
          <a:xfrm>
            <a:off x="172744" y="1259386"/>
            <a:ext cx="3831881" cy="4185761"/>
          </a:xfrm>
          <a:prstGeom prst="rect">
            <a:avLst/>
          </a:prstGeom>
        </p:spPr>
        <p:txBody>
          <a:bodyPr wrap="square">
            <a:spAutoFit/>
          </a:bodyPr>
          <a:lstStyle/>
          <a:p>
            <a:pPr algn="just"/>
            <a:r>
              <a:rPr lang="de-DE" sz="1400" dirty="0"/>
              <a:t>Nach einem Schuljahr des Testens haben wir nun Ergebnisse gesammelt, die es uns ermöglichen, die Produktion des Materials, das anderen Schulen und anderen Schüler*innen zur Verfügung gestellt wird abzuschließen</a:t>
            </a:r>
            <a:r>
              <a:rPr lang="de-DE" sz="1400" dirty="0" smtClean="0"/>
              <a:t>.</a:t>
            </a:r>
          </a:p>
          <a:p>
            <a:pPr algn="just"/>
            <a:endParaRPr lang="de-DE" sz="1400" dirty="0"/>
          </a:p>
          <a:p>
            <a:pPr algn="just"/>
            <a:r>
              <a:rPr lang="de-DE" sz="1400" dirty="0"/>
              <a:t>Wir sind daher dabei, je nach Kontext in Italien, Spanien, Österreich, Griechenland und Zypern, Leitfäden für Schulen und Lehrer*innen, Instrumente für Schüler*innen sowie politische  Empfehlungen zu verfassen</a:t>
            </a:r>
            <a:r>
              <a:rPr lang="de-DE" sz="1400" dirty="0" smtClean="0"/>
              <a:t>.</a:t>
            </a:r>
          </a:p>
          <a:p>
            <a:pPr algn="just"/>
            <a:endParaRPr lang="de-DE" sz="1400" dirty="0"/>
          </a:p>
          <a:p>
            <a:pPr algn="just"/>
            <a:r>
              <a:rPr lang="de-DE" sz="1400" dirty="0"/>
              <a:t>Zwei unserer letzten Aktionen werden das internationale Seminar und die Konferenz in Spanien im Februar 2023 sein. Bei diesen Veranstaltungen werden wir alle Ergebnisse des Projekts den eingeladenen und erwarteten Bildungspraktiker*innen und politischen Entscheidungsträger*innen zur Verfügung stellen.</a:t>
            </a:r>
            <a:endParaRPr lang="de-DE" sz="1400" dirty="0"/>
          </a:p>
        </p:txBody>
      </p:sp>
      <p:sp>
        <p:nvSpPr>
          <p:cNvPr id="82" name="Text Box 2">
            <a:extLst>
              <a:ext uri="{FF2B5EF4-FFF2-40B4-BE49-F238E27FC236}">
                <a16:creationId xmlns:a16="http://schemas.microsoft.com/office/drawing/2014/main" xmlns="" id="{E8B35B89-3631-4BB0-AA51-817777B35141}"/>
              </a:ext>
            </a:extLst>
          </p:cNvPr>
          <p:cNvSpPr txBox="1">
            <a:spLocks noChangeArrowheads="1"/>
          </p:cNvSpPr>
          <p:nvPr/>
        </p:nvSpPr>
        <p:spPr bwMode="auto">
          <a:xfrm>
            <a:off x="62342" y="9381776"/>
            <a:ext cx="4220652" cy="413225"/>
          </a:xfrm>
          <a:prstGeom prst="rect">
            <a:avLst/>
          </a:prstGeom>
          <a:noFill/>
          <a:ln w="9525">
            <a:noFill/>
            <a:miter lim="800000"/>
            <a:headEnd/>
            <a:tailEnd/>
          </a:ln>
        </p:spPr>
        <p:txBody>
          <a:bodyPr rot="0" vert="horz" wrap="square" lIns="91440" tIns="45720" rIns="91440" bIns="45720" anchor="t" anchorCtr="0">
            <a:noAutofit/>
          </a:bodyPr>
          <a:lstStyle/>
          <a:p>
            <a:pPr hangingPunct="0">
              <a:lnSpc>
                <a:spcPct val="110000"/>
              </a:lnSpc>
              <a:spcAft>
                <a:spcPts val="595"/>
              </a:spcAft>
            </a:pPr>
            <a:r>
              <a:rPr lang="en-GB" sz="8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el-GR" sz="1100" dirty="0"/>
          </a:p>
          <a:p>
            <a:pPr hangingPunct="0">
              <a:lnSpc>
                <a:spcPct val="110000"/>
              </a:lnSpc>
              <a:spcAft>
                <a:spcPts val="595"/>
              </a:spcAft>
            </a:pPr>
            <a:endParaRPr lang="en-IE" sz="800" kern="1400" dirty="0">
              <a:solidFill>
                <a:srgbClr val="000000"/>
              </a:solidFill>
              <a:effectLst/>
              <a:latin typeface="Arial" panose="020B0604020202020204" pitchFamily="34" charset="0"/>
              <a:ea typeface="Tahoma" panose="020B0604030504040204" pitchFamily="34" charset="0"/>
              <a:cs typeface="Arial" panose="020B0604020202020204" pitchFamily="34" charset="0"/>
            </a:endParaRPr>
          </a:p>
        </p:txBody>
      </p:sp>
      <p:sp>
        <p:nvSpPr>
          <p:cNvPr id="28" name="Ορθογώνιο 27">
            <a:extLst>
              <a:ext uri="{FF2B5EF4-FFF2-40B4-BE49-F238E27FC236}">
                <a16:creationId xmlns:a16="http://schemas.microsoft.com/office/drawing/2014/main" xmlns="" id="{95E264A8-2F93-4EB5-B9E1-076C7288D1BB}"/>
              </a:ext>
            </a:extLst>
          </p:cNvPr>
          <p:cNvSpPr/>
          <p:nvPr/>
        </p:nvSpPr>
        <p:spPr>
          <a:xfrm>
            <a:off x="5134339" y="9469331"/>
            <a:ext cx="1592348" cy="276999"/>
          </a:xfrm>
          <a:prstGeom prst="rect">
            <a:avLst/>
          </a:prstGeom>
        </p:spPr>
        <p:txBody>
          <a:bodyPr wrap="square">
            <a:spAutoFit/>
          </a:bodyPr>
          <a:lstStyle/>
          <a:p>
            <a:r>
              <a:rPr lang="en-US" sz="1200" dirty="0">
                <a:hlinkClick r:id="rId2"/>
              </a:rPr>
              <a:t>https://feinamc.eu/</a:t>
            </a:r>
            <a:r>
              <a:rPr lang="en-US" sz="1200" dirty="0"/>
              <a:t> </a:t>
            </a:r>
          </a:p>
        </p:txBody>
      </p:sp>
      <p:pic>
        <p:nvPicPr>
          <p:cNvPr id="13" name="Grafik 12">
            <a:extLst>
              <a:ext uri="{FF2B5EF4-FFF2-40B4-BE49-F238E27FC236}">
                <a16:creationId xmlns:a16="http://schemas.microsoft.com/office/drawing/2014/main" xmlns="" id="{D56068CB-3E2E-4285-BF74-BA7A782E642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34339" y="8334047"/>
            <a:ext cx="1329934" cy="1024969"/>
          </a:xfrm>
          <a:prstGeom prst="rect">
            <a:avLst/>
          </a:prstGeom>
        </p:spPr>
      </p:pic>
      <p:pic>
        <p:nvPicPr>
          <p:cNvPr id="1026" name="Picture 2">
            <a:extLst>
              <a:ext uri="{FF2B5EF4-FFF2-40B4-BE49-F238E27FC236}">
                <a16:creationId xmlns:a16="http://schemas.microsoft.com/office/drawing/2014/main" xmlns="" id="{F734C92F-CB79-4B3C-8D5F-F89B71A036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4146407" y="1073167"/>
            <a:ext cx="2459648" cy="1430106"/>
          </a:xfrm>
          <a:prstGeom prst="rect">
            <a:avLst/>
          </a:prstGeom>
          <a:noFill/>
          <a:extLst>
            <a:ext uri="{909E8E84-426E-40DD-AFC4-6F175D3DCCD1}">
              <a14:hiddenFill xmlns:a14="http://schemas.microsoft.com/office/drawing/2010/main">
                <a:solidFill>
                  <a:srgbClr val="FFFFFF"/>
                </a:solidFill>
              </a14:hiddenFill>
            </a:ext>
          </a:extLst>
        </p:spPr>
      </p:pic>
      <p:pic>
        <p:nvPicPr>
          <p:cNvPr id="31" name="Εικόνα 51">
            <a:extLst>
              <a:ext uri="{FF2B5EF4-FFF2-40B4-BE49-F238E27FC236}">
                <a16:creationId xmlns:a16="http://schemas.microsoft.com/office/drawing/2014/main" xmlns="" id="{2F7E6752-E23D-0D46-8FEF-56108BCE3874}"/>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17875" r="23168" b="-1"/>
          <a:stretch/>
        </p:blipFill>
        <p:spPr>
          <a:xfrm>
            <a:off x="62342" y="7861512"/>
            <a:ext cx="3568039" cy="1123815"/>
          </a:xfrm>
          <a:prstGeom prst="rect">
            <a:avLst/>
          </a:prstGeom>
        </p:spPr>
      </p:pic>
      <p:sp>
        <p:nvSpPr>
          <p:cNvPr id="3" name="Rectangle 2">
            <a:extLst>
              <a:ext uri="{FF2B5EF4-FFF2-40B4-BE49-F238E27FC236}">
                <a16:creationId xmlns:a16="http://schemas.microsoft.com/office/drawing/2014/main" xmlns="" id="{C60123D6-0B50-DB44-970C-09C9692CF41C}"/>
              </a:ext>
            </a:extLst>
          </p:cNvPr>
          <p:cNvSpPr/>
          <p:nvPr/>
        </p:nvSpPr>
        <p:spPr>
          <a:xfrm>
            <a:off x="5376231" y="7460114"/>
            <a:ext cx="1595309" cy="923330"/>
          </a:xfrm>
          <a:prstGeom prst="rect">
            <a:avLst/>
          </a:prstGeom>
        </p:spPr>
        <p:txBody>
          <a:bodyPr wrap="none">
            <a:spAutoFit/>
          </a:bodyPr>
          <a:lstStyle/>
          <a:p>
            <a:r>
              <a:rPr lang="en-GB" b="1" dirty="0">
                <a:solidFill>
                  <a:srgbClr val="050505"/>
                </a:solidFill>
                <a:latin typeface="system-ui"/>
                <a:hlinkClick r:id="rId6"/>
              </a:rPr>
              <a:t>FEINAMC</a:t>
            </a:r>
            <a:endParaRPr lang="en-GB" b="1" dirty="0">
              <a:solidFill>
                <a:srgbClr val="050505"/>
              </a:solidFill>
              <a:latin typeface="system-ui"/>
            </a:endParaRPr>
          </a:p>
          <a:p>
            <a:r>
              <a:rPr lang="en-GB" b="1" dirty="0">
                <a:solidFill>
                  <a:srgbClr val="050505"/>
                </a:solidFill>
                <a:latin typeface="system-ui"/>
              </a:rPr>
              <a:t>Follow us on</a:t>
            </a:r>
          </a:p>
          <a:p>
            <a:r>
              <a:rPr lang="en-GB" b="1" dirty="0">
                <a:solidFill>
                  <a:srgbClr val="050505"/>
                </a:solidFill>
                <a:latin typeface="system-ui"/>
              </a:rPr>
              <a:t>FACEBOOK</a:t>
            </a:r>
            <a:endParaRPr lang="en-US" dirty="0"/>
          </a:p>
        </p:txBody>
      </p:sp>
      <p:pic>
        <p:nvPicPr>
          <p:cNvPr id="5" name="Picture 4">
            <a:extLst>
              <a:ext uri="{FF2B5EF4-FFF2-40B4-BE49-F238E27FC236}">
                <a16:creationId xmlns:a16="http://schemas.microsoft.com/office/drawing/2014/main" xmlns="" id="{343D082B-CDE3-A14C-A651-89D93592DAE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220231" y="3321213"/>
            <a:ext cx="2407804" cy="1805853"/>
          </a:xfrm>
          <a:prstGeom prst="rect">
            <a:avLst/>
          </a:prstGeom>
        </p:spPr>
      </p:pic>
      <p:pic>
        <p:nvPicPr>
          <p:cNvPr id="7" name="Picture 6">
            <a:extLst>
              <a:ext uri="{FF2B5EF4-FFF2-40B4-BE49-F238E27FC236}">
                <a16:creationId xmlns:a16="http://schemas.microsoft.com/office/drawing/2014/main" xmlns="" id="{E329EB61-6617-0846-A6D0-9AEA0FE1C8DA}"/>
              </a:ext>
            </a:extLst>
          </p:cNvPr>
          <p:cNvPicPr>
            <a:picLocks noChangeAspect="1"/>
          </p:cNvPicPr>
          <p:nvPr/>
        </p:nvPicPr>
        <p:blipFill>
          <a:blip r:embed="rId8"/>
          <a:stretch>
            <a:fillRect/>
          </a:stretch>
        </p:blipFill>
        <p:spPr>
          <a:xfrm>
            <a:off x="3379769" y="6702560"/>
            <a:ext cx="1791555" cy="468000"/>
          </a:xfrm>
          <a:prstGeom prst="rect">
            <a:avLst/>
          </a:prstGeom>
        </p:spPr>
      </p:pic>
      <p:pic>
        <p:nvPicPr>
          <p:cNvPr id="15" name="Picture 14">
            <a:extLst>
              <a:ext uri="{FF2B5EF4-FFF2-40B4-BE49-F238E27FC236}">
                <a16:creationId xmlns:a16="http://schemas.microsoft.com/office/drawing/2014/main" xmlns="" id="{01EA5848-F9CC-584B-977C-EBE117725F9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0178" y="5711722"/>
            <a:ext cx="1125403" cy="1125403"/>
          </a:xfrm>
          <a:prstGeom prst="rect">
            <a:avLst/>
          </a:prstGeom>
        </p:spPr>
      </p:pic>
      <p:pic>
        <p:nvPicPr>
          <p:cNvPr id="18" name="Picture 17">
            <a:extLst>
              <a:ext uri="{FF2B5EF4-FFF2-40B4-BE49-F238E27FC236}">
                <a16:creationId xmlns:a16="http://schemas.microsoft.com/office/drawing/2014/main" xmlns="" id="{C021C60C-022B-2043-85C5-CBBD7BD4A39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33545" y="6486672"/>
            <a:ext cx="1152395" cy="1152395"/>
          </a:xfrm>
          <a:prstGeom prst="rect">
            <a:avLst/>
          </a:prstGeom>
        </p:spPr>
      </p:pic>
      <p:pic>
        <p:nvPicPr>
          <p:cNvPr id="19" name="Picture 18">
            <a:extLst>
              <a:ext uri="{FF2B5EF4-FFF2-40B4-BE49-F238E27FC236}">
                <a16:creationId xmlns:a16="http://schemas.microsoft.com/office/drawing/2014/main" xmlns="" id="{EE81F732-908D-6B44-BD0F-44E02E4F19DB}"/>
              </a:ext>
            </a:extLst>
          </p:cNvPr>
          <p:cNvPicPr>
            <a:picLocks noChangeAspect="1"/>
          </p:cNvPicPr>
          <p:nvPr/>
        </p:nvPicPr>
        <p:blipFill>
          <a:blip r:embed="rId11"/>
          <a:stretch>
            <a:fillRect/>
          </a:stretch>
        </p:blipFill>
        <p:spPr>
          <a:xfrm>
            <a:off x="1984524" y="5818455"/>
            <a:ext cx="1463208" cy="648000"/>
          </a:xfrm>
          <a:prstGeom prst="rect">
            <a:avLst/>
          </a:prstGeom>
        </p:spPr>
      </p:pic>
      <p:pic>
        <p:nvPicPr>
          <p:cNvPr id="22" name="Picture 21">
            <a:extLst>
              <a:ext uri="{FF2B5EF4-FFF2-40B4-BE49-F238E27FC236}">
                <a16:creationId xmlns:a16="http://schemas.microsoft.com/office/drawing/2014/main" xmlns="" id="{FEA8ADA2-9D8E-F74B-9B06-5C7A87435563}"/>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74125" y="6734222"/>
            <a:ext cx="810240" cy="810240"/>
          </a:xfrm>
          <a:prstGeom prst="rect">
            <a:avLst/>
          </a:prstGeom>
        </p:spPr>
      </p:pic>
      <p:sp>
        <p:nvSpPr>
          <p:cNvPr id="43" name="TextBox 42">
            <a:extLst>
              <a:ext uri="{FF2B5EF4-FFF2-40B4-BE49-F238E27FC236}">
                <a16:creationId xmlns:a16="http://schemas.microsoft.com/office/drawing/2014/main" xmlns="" id="{F5BD296B-FE1D-0446-AD46-23C8AFC5F6F1}"/>
              </a:ext>
            </a:extLst>
          </p:cNvPr>
          <p:cNvSpPr txBox="1"/>
          <p:nvPr/>
        </p:nvSpPr>
        <p:spPr>
          <a:xfrm>
            <a:off x="172744" y="352742"/>
            <a:ext cx="3831881" cy="707886"/>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de-DE" sz="2000" b="1" dirty="0">
                <a:solidFill>
                  <a:schemeClr val="accent5">
                    <a:lumMod val="75000"/>
                  </a:schemeClr>
                </a:solidFill>
              </a:rPr>
              <a:t>Demnächst: Internationales Seminar und Konferenz in Spanien</a:t>
            </a:r>
            <a:endParaRPr lang="el-GR" sz="2000" b="1" dirty="0">
              <a:solidFill>
                <a:schemeClr val="accent5">
                  <a:lumMod val="75000"/>
                </a:schemeClr>
              </a:solidFill>
            </a:endParaRPr>
          </a:p>
        </p:txBody>
      </p:sp>
      <p:sp>
        <p:nvSpPr>
          <p:cNvPr id="46" name="TextBox 45">
            <a:extLst>
              <a:ext uri="{FF2B5EF4-FFF2-40B4-BE49-F238E27FC236}">
                <a16:creationId xmlns:a16="http://schemas.microsoft.com/office/drawing/2014/main" xmlns="" id="{97624FA3-77CE-954E-AE8C-D5646A8702AE}"/>
              </a:ext>
            </a:extLst>
          </p:cNvPr>
          <p:cNvSpPr txBox="1"/>
          <p:nvPr/>
        </p:nvSpPr>
        <p:spPr>
          <a:xfrm>
            <a:off x="172744" y="5442098"/>
            <a:ext cx="3831881" cy="400110"/>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2000" b="1" dirty="0" err="1">
                <a:solidFill>
                  <a:srgbClr val="7030A0"/>
                </a:solidFill>
              </a:rPr>
              <a:t>K</a:t>
            </a:r>
            <a:r>
              <a:rPr lang="en-US" sz="2000" b="1" dirty="0" err="1" smtClean="0">
                <a:solidFill>
                  <a:srgbClr val="7030A0"/>
                </a:solidFill>
              </a:rPr>
              <a:t>onsortium</a:t>
            </a:r>
            <a:r>
              <a:rPr lang="en-US" sz="2000" b="1" dirty="0" smtClean="0">
                <a:solidFill>
                  <a:srgbClr val="7030A0"/>
                </a:solidFill>
              </a:rPr>
              <a:t> </a:t>
            </a:r>
            <a:endParaRPr lang="el-GR" sz="2000" b="1" dirty="0">
              <a:solidFill>
                <a:srgbClr val="7030A0"/>
              </a:solidFill>
            </a:endParaRPr>
          </a:p>
        </p:txBody>
      </p:sp>
      <p:sp>
        <p:nvSpPr>
          <p:cNvPr id="47" name="TextBox 46">
            <a:extLst>
              <a:ext uri="{FF2B5EF4-FFF2-40B4-BE49-F238E27FC236}">
                <a16:creationId xmlns:a16="http://schemas.microsoft.com/office/drawing/2014/main" xmlns="" id="{D820DD31-789B-3242-A860-95B3677774CE}"/>
              </a:ext>
            </a:extLst>
          </p:cNvPr>
          <p:cNvSpPr txBox="1"/>
          <p:nvPr/>
        </p:nvSpPr>
        <p:spPr>
          <a:xfrm>
            <a:off x="62342" y="8985327"/>
            <a:ext cx="4710073" cy="307777"/>
          </a:xfrm>
          <a:prstGeom prst="rect">
            <a:avLst/>
          </a:prstGeom>
          <a:noFill/>
        </p:spPr>
        <p:txBody>
          <a:bodyPr wrap="square" rtlCol="0">
            <a:spAutoFit/>
          </a:bodyPr>
          <a:lstStyle/>
          <a:p>
            <a:r>
              <a:rPr lang="en-US" sz="1400" dirty="0"/>
              <a:t>Project No.</a:t>
            </a:r>
            <a:r>
              <a:rPr lang="en-US" sz="1200" dirty="0"/>
              <a:t> </a:t>
            </a:r>
            <a:r>
              <a:rPr lang="en-GB" sz="1200" dirty="0"/>
              <a:t>621545-EPP-1-2020-1-ES-EPPKA3-IPI-SOC-IN</a:t>
            </a:r>
            <a:endParaRPr lang="el-GR" sz="1200" dirty="0"/>
          </a:p>
        </p:txBody>
      </p:sp>
      <p:pic>
        <p:nvPicPr>
          <p:cNvPr id="24" name="Picture 23">
            <a:extLst>
              <a:ext uri="{FF2B5EF4-FFF2-40B4-BE49-F238E27FC236}">
                <a16:creationId xmlns:a16="http://schemas.microsoft.com/office/drawing/2014/main" xmlns="" id="{81CA32E5-D35F-084C-9D7B-BD37C90447F8}"/>
              </a:ext>
            </a:extLst>
          </p:cNvPr>
          <p:cNvPicPr>
            <a:picLocks noChangeAspect="1"/>
          </p:cNvPicPr>
          <p:nvPr/>
        </p:nvPicPr>
        <p:blipFill>
          <a:blip r:embed="rId13"/>
          <a:stretch>
            <a:fillRect/>
          </a:stretch>
        </p:blipFill>
        <p:spPr>
          <a:xfrm>
            <a:off x="4965722" y="7639067"/>
            <a:ext cx="419100" cy="419100"/>
          </a:xfrm>
          <a:prstGeom prst="rect">
            <a:avLst/>
          </a:prstGeom>
        </p:spPr>
      </p:pic>
      <p:pic>
        <p:nvPicPr>
          <p:cNvPr id="26" name="Grafik 2">
            <a:extLst>
              <a:ext uri="{FF2B5EF4-FFF2-40B4-BE49-F238E27FC236}">
                <a16:creationId xmlns:a16="http://schemas.microsoft.com/office/drawing/2014/main" xmlns="" id="{04EFE771-9B5D-4A61-A9DB-AFFB1F329DAC}"/>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996327" y="186031"/>
            <a:ext cx="536529" cy="413498"/>
          </a:xfrm>
          <a:prstGeom prst="rect">
            <a:avLst/>
          </a:prstGeom>
        </p:spPr>
      </p:pic>
    </p:spTree>
    <p:extLst>
      <p:ext uri="{BB962C8B-B14F-4D97-AF65-F5344CB8AC3E}">
        <p14:creationId xmlns:p14="http://schemas.microsoft.com/office/powerpoint/2010/main" val="106241857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0BE0675B97E9F046A23E41948F764B62" ma:contentTypeVersion="14" ma:contentTypeDescription="Crear nuevo documento." ma:contentTypeScope="" ma:versionID="8e3055fde01be4be13a4530af2581bf6">
  <xsd:schema xmlns:xsd="http://www.w3.org/2001/XMLSchema" xmlns:xs="http://www.w3.org/2001/XMLSchema" xmlns:p="http://schemas.microsoft.com/office/2006/metadata/properties" xmlns:ns3="de9ab208-c916-476f-bd07-18153892d4ed" xmlns:ns4="cb8d30f1-be06-4b8f-a762-7139dd4a2133" targetNamespace="http://schemas.microsoft.com/office/2006/metadata/properties" ma:root="true" ma:fieldsID="2072265bdc78c32d29441b0f72d9949c" ns3:_="" ns4:_="">
    <xsd:import namespace="de9ab208-c916-476f-bd07-18153892d4ed"/>
    <xsd:import namespace="cb8d30f1-be06-4b8f-a762-7139dd4a213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9ab208-c916-476f-bd07-18153892d4ed"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b8d30f1-be06-4b8f-a762-7139dd4a2133" elementFormDefault="qualified">
    <xsd:import namespace="http://schemas.microsoft.com/office/2006/documentManagement/types"/>
    <xsd:import namespace="http://schemas.microsoft.com/office/infopath/2007/PartnerControls"/>
    <xsd:element name="SharedWithUsers" ma:index="1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les de uso compartido" ma:internalName="SharedWithDetails" ma:readOnly="true">
      <xsd:simpleType>
        <xsd:restriction base="dms:Note">
          <xsd:maxLength value="255"/>
        </xsd:restriction>
      </xsd:simpleType>
    </xsd:element>
    <xsd:element name="SharingHintHash" ma:index="20"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D37331-DD7D-43F0-9424-DA26AB2C7651}">
  <ds:schemaRefs>
    <ds:schemaRef ds:uri="http://schemas.openxmlformats.org/package/2006/metadata/core-properties"/>
    <ds:schemaRef ds:uri="http://purl.org/dc/dcmitype/"/>
    <ds:schemaRef ds:uri="http://purl.org/dc/terms/"/>
    <ds:schemaRef ds:uri="http://purl.org/dc/elements/1.1/"/>
    <ds:schemaRef ds:uri="cb8d30f1-be06-4b8f-a762-7139dd4a2133"/>
    <ds:schemaRef ds:uri="http://schemas.microsoft.com/office/2006/documentManagement/types"/>
    <ds:schemaRef ds:uri="http://schemas.microsoft.com/office/infopath/2007/PartnerControls"/>
    <ds:schemaRef ds:uri="de9ab208-c916-476f-bd07-18153892d4ed"/>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D9AAECB-A426-45BB-9A63-77957159CC88}">
  <ds:schemaRefs>
    <ds:schemaRef ds:uri="http://schemas.microsoft.com/sharepoint/v3/contenttype/forms"/>
  </ds:schemaRefs>
</ds:datastoreItem>
</file>

<file path=customXml/itemProps3.xml><?xml version="1.0" encoding="utf-8"?>
<ds:datastoreItem xmlns:ds="http://schemas.openxmlformats.org/officeDocument/2006/customXml" ds:itemID="{77904BC4-6D19-4C3D-8026-FF177B587A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9ab208-c916-476f-bd07-18153892d4ed"/>
    <ds:schemaRef ds:uri="cb8d30f1-be06-4b8f-a762-7139dd4a21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333</Words>
  <Application>Microsoft Office PowerPoint</Application>
  <PresentationFormat>A4-Papier (210x297 mm)</PresentationFormat>
  <Paragraphs>24</Paragraphs>
  <Slides>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Calibri Light</vt:lpstr>
      <vt:lpstr>system-ui</vt:lpstr>
      <vt:lpstr>Tahoma</vt:lpstr>
      <vt:lpstr>Θέμα του Office</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Dimitra Zervaki</dc:creator>
  <cp:lastModifiedBy>Teclaire</cp:lastModifiedBy>
  <cp:revision>105</cp:revision>
  <dcterms:created xsi:type="dcterms:W3CDTF">2019-05-16T13:34:27Z</dcterms:created>
  <dcterms:modified xsi:type="dcterms:W3CDTF">2022-12-18T20:19:43Z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0x0101000BE0675B97E9F046A23E41948F764B62</vt:lpwstr>
  </property>
</Properties>
</file>