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2"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yen Vu" initials="HV" lastIdx="1" clrIdx="0">
    <p:extLst>
      <p:ext uri="{19B8F6BF-5375-455C-9EA6-DF929625EA0E}">
        <p15:presenceInfo xmlns:p15="http://schemas.microsoft.com/office/powerpoint/2012/main" userId="Huyen V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360"/>
    <a:srgbClr val="EC1E28"/>
    <a:srgbClr val="FFFFFF"/>
    <a:srgbClr val="6A1E68"/>
    <a:srgbClr val="DB5E26"/>
    <a:srgbClr val="8B2B7A"/>
    <a:srgbClr val="DD85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61" d="100"/>
          <a:sy n="61" d="100"/>
        </p:scale>
        <p:origin x="25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01972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974324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234178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56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2DED01AB-636C-4E5E-9B06-8866A4FB4445}" type="datetimeFigureOut">
              <a:rPr lang="el-GR" smtClean="0"/>
              <a:t>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71564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2DED01AB-636C-4E5E-9B06-8866A4FB4445}" type="datetimeFigureOut">
              <a:rPr lang="el-GR" smtClean="0"/>
              <a:t>3/12/2022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126194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2DED01AB-636C-4E5E-9B06-8866A4FB4445}" type="datetimeFigureOut">
              <a:rPr lang="el-GR" smtClean="0"/>
              <a:t>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41762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472381" y="3618442"/>
            <a:ext cx="2901255"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3471863" y="3618442"/>
            <a:ext cx="2915543" cy="5322183"/>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2DED01AB-636C-4E5E-9B06-8866A4FB4445}" type="datetimeFigureOut">
              <a:rPr lang="el-GR" smtClean="0"/>
              <a:t>3/12/2022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3014065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2DED01AB-636C-4E5E-9B06-8866A4FB4445}" type="datetimeFigureOut">
              <a:rPr lang="el-GR" smtClean="0"/>
              <a:t>3/12/2022</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3383682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ED01AB-636C-4E5E-9B06-8866A4FB4445}" type="datetimeFigureOut">
              <a:rPr lang="el-GR" smtClean="0"/>
              <a:t>3/12/2022</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42392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54518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2DED01AB-636C-4E5E-9B06-8866A4FB4445}" type="datetimeFigureOut">
              <a:rPr lang="el-GR" smtClean="0"/>
              <a:t>3/12/2022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7E0C08D-CE28-4722-BECE-31ABE86190FD}" type="slidenum">
              <a:rPr lang="el-GR" smtClean="0"/>
              <a:t>‹#›</a:t>
            </a:fld>
            <a:endParaRPr lang="el-GR"/>
          </a:p>
        </p:txBody>
      </p:sp>
    </p:spTree>
    <p:extLst>
      <p:ext uri="{BB962C8B-B14F-4D97-AF65-F5344CB8AC3E}">
        <p14:creationId xmlns:p14="http://schemas.microsoft.com/office/powerpoint/2010/main" val="1370259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DED01AB-636C-4E5E-9B06-8866A4FB4445}" type="datetimeFigureOut">
              <a:rPr lang="el-GR" smtClean="0"/>
              <a:t>3/12/2022</a:t>
            </a:fld>
            <a:endParaRPr lang="el-G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7E0C08D-CE28-4722-BECE-31ABE86190FD}" type="slidenum">
              <a:rPr lang="el-GR" smtClean="0"/>
              <a:t>‹#›</a:t>
            </a:fld>
            <a:endParaRPr lang="el-GR"/>
          </a:p>
        </p:txBody>
      </p:sp>
    </p:spTree>
    <p:extLst>
      <p:ext uri="{BB962C8B-B14F-4D97-AF65-F5344CB8AC3E}">
        <p14:creationId xmlns:p14="http://schemas.microsoft.com/office/powerpoint/2010/main" val="83888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jpg"/><Relationship Id="rId2" Type="http://schemas.openxmlformats.org/officeDocument/2006/relationships/hyperlink" Target="https://feinamc.eu/" TargetMode="External"/><Relationship Id="rId1" Type="http://schemas.openxmlformats.org/officeDocument/2006/relationships/slideLayout" Target="../slideLayouts/slideLayout12.xml"/><Relationship Id="rId6" Type="http://schemas.openxmlformats.org/officeDocument/2006/relationships/hyperlink" Target="https://www.facebook.com/Feinamc-111534577832106" TargetMode="External"/><Relationship Id="rId11" Type="http://schemas.openxmlformats.org/officeDocument/2006/relationships/image" Target="../media/image12.tiff"/><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BC0E3032-2D9E-4E18-8FA7-592E2808ADC8}"/>
              </a:ext>
            </a:extLst>
          </p:cNvPr>
          <p:cNvSpPr txBox="1"/>
          <p:nvPr/>
        </p:nvSpPr>
        <p:spPr>
          <a:xfrm>
            <a:off x="3585893" y="1527923"/>
            <a:ext cx="1898341" cy="400110"/>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2000" b="1" dirty="0" smtClean="0">
                <a:solidFill>
                  <a:srgbClr val="00B0F0"/>
                </a:solidFill>
              </a:rPr>
              <a:t>Second Info Day</a:t>
            </a:r>
            <a:endParaRPr lang="el-GR" sz="2000" b="1" dirty="0">
              <a:solidFill>
                <a:srgbClr val="00B0F0"/>
              </a:solidFill>
            </a:endParaRPr>
          </a:p>
        </p:txBody>
      </p:sp>
      <p:pic>
        <p:nvPicPr>
          <p:cNvPr id="3" name="Grafik 2">
            <a:extLst>
              <a:ext uri="{FF2B5EF4-FFF2-40B4-BE49-F238E27FC236}">
                <a16:creationId xmlns:a16="http://schemas.microsoft.com/office/drawing/2014/main" id="{32107FFA-096A-45E2-96D5-902F46A741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8618" y="1796227"/>
            <a:ext cx="2254182" cy="3005576"/>
          </a:xfrm>
          <a:prstGeom prst="rect">
            <a:avLst/>
          </a:prstGeom>
        </p:spPr>
      </p:pic>
      <p:sp>
        <p:nvSpPr>
          <p:cNvPr id="19" name="Ορθογώνιο 18">
            <a:extLst>
              <a:ext uri="{FF2B5EF4-FFF2-40B4-BE49-F238E27FC236}">
                <a16:creationId xmlns:a16="http://schemas.microsoft.com/office/drawing/2014/main" id="{5AE46472-7734-4778-B9CC-EF5536E45F19}"/>
              </a:ext>
            </a:extLst>
          </p:cNvPr>
          <p:cNvSpPr/>
          <p:nvPr/>
        </p:nvSpPr>
        <p:spPr>
          <a:xfrm>
            <a:off x="149476" y="453691"/>
            <a:ext cx="3840734" cy="861774"/>
          </a:xfrm>
          <a:prstGeom prst="rect">
            <a:avLst/>
          </a:prstGeom>
        </p:spPr>
        <p:txBody>
          <a:bodyPr wrap="square">
            <a:spAutoFit/>
          </a:bodyPr>
          <a:lstStyle/>
          <a:p>
            <a:pPr algn="ct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N</a:t>
            </a:r>
            <a:r>
              <a:rPr lang="en-US" sz="2500" b="1" cap="small" dirty="0">
                <a:latin typeface="Arial" panose="020B0604020202020204" pitchFamily="34" charset="0"/>
                <a:ea typeface="Tahoma" panose="020B0604030504040204" pitchFamily="34" charset="0"/>
                <a:cs typeface="Arial" panose="020B0604020202020204" pitchFamily="34" charset="0"/>
              </a:rPr>
              <a:t>ewsletter </a:t>
            </a:r>
            <a:r>
              <a:rPr lang="en-US" sz="2500" b="1" cap="small" dirty="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i</a:t>
            </a:r>
            <a:r>
              <a:rPr lang="en-US" sz="2500" b="1" cap="small" dirty="0">
                <a:latin typeface="Arial" panose="020B0604020202020204" pitchFamily="34" charset="0"/>
                <a:ea typeface="Tahoma" panose="020B0604030504040204" pitchFamily="34" charset="0"/>
                <a:cs typeface="Arial" panose="020B0604020202020204" pitchFamily="34" charset="0"/>
              </a:rPr>
              <a:t>ssue </a:t>
            </a:r>
            <a:r>
              <a:rPr lang="en-GB" sz="2500" b="1" cap="small" dirty="0" smtClean="0">
                <a:latin typeface="Arial" panose="020B0604020202020204" pitchFamily="34" charset="0"/>
                <a:ea typeface="Tahoma" panose="020B0604030504040204" pitchFamily="34" charset="0"/>
                <a:cs typeface="Arial" panose="020B0604020202020204" pitchFamily="34" charset="0"/>
              </a:rPr>
              <a:t>4</a:t>
            </a:r>
            <a:r>
              <a:rPr lang="en-US" sz="2500" b="1" cap="small" dirty="0" smtClean="0">
                <a:latin typeface="Arial" panose="020B0604020202020204" pitchFamily="34" charset="0"/>
                <a:ea typeface="Tahoma" panose="020B0604030504040204" pitchFamily="34" charset="0"/>
                <a:cs typeface="Arial" panose="020B0604020202020204" pitchFamily="34" charset="0"/>
              </a:rPr>
              <a:t> </a:t>
            </a:r>
            <a:endParaRPr lang="en-US" sz="2500" b="1" cap="small" dirty="0">
              <a:latin typeface="Arial" panose="020B0604020202020204" pitchFamily="34" charset="0"/>
              <a:ea typeface="Tahoma" panose="020B0604030504040204" pitchFamily="34" charset="0"/>
              <a:cs typeface="Arial" panose="020B0604020202020204" pitchFamily="34" charset="0"/>
            </a:endParaRPr>
          </a:p>
          <a:p>
            <a:pPr algn="ctr"/>
            <a:r>
              <a:rPr lang="en-GB" sz="2500" b="1" cap="small" dirty="0" smtClean="0">
                <a:solidFill>
                  <a:schemeClr val="accent4">
                    <a:lumMod val="60000"/>
                    <a:lumOff val="40000"/>
                  </a:schemeClr>
                </a:solidFill>
                <a:latin typeface="Arial" panose="020B0604020202020204" pitchFamily="34" charset="0"/>
                <a:ea typeface="Tahoma" panose="020B0604030504040204" pitchFamily="34" charset="0"/>
                <a:cs typeface="Arial" panose="020B0604020202020204" pitchFamily="34" charset="0"/>
              </a:rPr>
              <a:t>December</a:t>
            </a:r>
            <a:r>
              <a:rPr lang="en-US" sz="2500" b="1" cap="small" dirty="0" smtClean="0">
                <a:latin typeface="Arial" panose="020B0604020202020204" pitchFamily="34" charset="0"/>
                <a:ea typeface="Tahoma" panose="020B0604030504040204" pitchFamily="34" charset="0"/>
                <a:cs typeface="Arial" panose="020B0604020202020204" pitchFamily="34" charset="0"/>
              </a:rPr>
              <a:t> 202</a:t>
            </a:r>
            <a:r>
              <a:rPr lang="el-GR" sz="2500" b="1" cap="small" dirty="0" smtClean="0">
                <a:latin typeface="Arial" panose="020B0604020202020204" pitchFamily="34" charset="0"/>
                <a:ea typeface="Tahoma" panose="020B0604030504040204" pitchFamily="34" charset="0"/>
                <a:cs typeface="Arial" panose="020B0604020202020204" pitchFamily="34" charset="0"/>
              </a:rPr>
              <a:t>2</a:t>
            </a:r>
            <a:endParaRPr lang="el-GR" sz="2500" dirty="0">
              <a:latin typeface="Arial" panose="020B0604020202020204" pitchFamily="34" charset="0"/>
              <a:ea typeface="Tahoma" panose="020B060403050404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A029A82-7ADE-1340-9E70-713E6593D3FD}"/>
              </a:ext>
            </a:extLst>
          </p:cNvPr>
          <p:cNvSpPr txBox="1"/>
          <p:nvPr/>
        </p:nvSpPr>
        <p:spPr>
          <a:xfrm>
            <a:off x="228618" y="5128455"/>
            <a:ext cx="3682450"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2000" b="1" dirty="0" smtClean="0">
                <a:solidFill>
                  <a:srgbClr val="7030A0"/>
                </a:solidFill>
              </a:rPr>
              <a:t>International And Local Conferences</a:t>
            </a:r>
            <a:endParaRPr lang="el-GR" sz="2000" b="1" dirty="0">
              <a:solidFill>
                <a:srgbClr val="7030A0"/>
              </a:solidFill>
            </a:endParaRPr>
          </a:p>
        </p:txBody>
      </p:sp>
      <p:sp>
        <p:nvSpPr>
          <p:cNvPr id="4" name="TextBox 3"/>
          <p:cNvSpPr txBox="1"/>
          <p:nvPr/>
        </p:nvSpPr>
        <p:spPr>
          <a:xfrm>
            <a:off x="2768255" y="2072029"/>
            <a:ext cx="3533616" cy="2893100"/>
          </a:xfrm>
          <a:prstGeom prst="rect">
            <a:avLst/>
          </a:prstGeom>
          <a:noFill/>
        </p:spPr>
        <p:txBody>
          <a:bodyPr wrap="square" rtlCol="0">
            <a:spAutoFit/>
          </a:bodyPr>
          <a:lstStyle/>
          <a:p>
            <a:r>
              <a:rPr lang="en-GB" sz="1400" dirty="0" smtClean="0"/>
              <a:t>These last months, Spain and Austria had the opportunity to present the project’s results to </a:t>
            </a:r>
            <a:r>
              <a:rPr lang="en-GB" sz="1400" dirty="0"/>
              <a:t>different educational authorities from local and regional educational institutions who work with the migrant population. </a:t>
            </a:r>
          </a:p>
          <a:p>
            <a:endParaRPr lang="en-GB" sz="1400" dirty="0"/>
          </a:p>
          <a:p>
            <a:r>
              <a:rPr lang="en-GB" sz="1400" dirty="0" smtClean="0"/>
              <a:t>What is more, participants had the opportunity to discuss and give recommendations. Through the discussion it was highlighted that educational </a:t>
            </a:r>
            <a:r>
              <a:rPr lang="en-GB" sz="1400" dirty="0"/>
              <a:t>inclusion depends on other socioeconomic elements and factors and therefore a global analysis is needed when addressing this </a:t>
            </a:r>
            <a:r>
              <a:rPr lang="en-GB" sz="1400" dirty="0" smtClean="0"/>
              <a:t>reality.</a:t>
            </a:r>
            <a:endParaRPr lang="en-GB" sz="1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8812" y="7676515"/>
            <a:ext cx="2210844" cy="1658133"/>
          </a:xfrm>
          <a:prstGeom prst="rect">
            <a:avLst/>
          </a:prstGeom>
        </p:spPr>
      </p:pic>
      <p:pic>
        <p:nvPicPr>
          <p:cNvPr id="9" name="Grafik 2">
            <a:extLst>
              <a:ext uri="{FF2B5EF4-FFF2-40B4-BE49-F238E27FC236}">
                <a16:creationId xmlns:a16="http://schemas.microsoft.com/office/drawing/2014/main" id="{04EFE771-9B5D-4A61-A9DB-AFFB1F329DAC}"/>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34630" y="190399"/>
            <a:ext cx="1459815" cy="1125066"/>
          </a:xfrm>
          <a:prstGeom prst="rect">
            <a:avLst/>
          </a:prstGeom>
        </p:spPr>
      </p:pic>
      <p:sp>
        <p:nvSpPr>
          <p:cNvPr id="2" name="TextBox 1"/>
          <p:cNvSpPr txBox="1"/>
          <p:nvPr/>
        </p:nvSpPr>
        <p:spPr>
          <a:xfrm>
            <a:off x="228618" y="6025019"/>
            <a:ext cx="3761592" cy="3046988"/>
          </a:xfrm>
          <a:prstGeom prst="rect">
            <a:avLst/>
          </a:prstGeom>
          <a:noFill/>
        </p:spPr>
        <p:txBody>
          <a:bodyPr wrap="square" rtlCol="0">
            <a:spAutoFit/>
          </a:bodyPr>
          <a:lstStyle/>
          <a:p>
            <a:r>
              <a:rPr lang="en-GB" sz="1600" dirty="0" smtClean="0"/>
              <a:t>We are happy to announce that in September and October 2022, we attended different Local and International Conferences. </a:t>
            </a:r>
          </a:p>
          <a:p>
            <a:endParaRPr lang="en-GB" sz="1600" dirty="0"/>
          </a:p>
          <a:p>
            <a:r>
              <a:rPr lang="en-GB" sz="1600" dirty="0" smtClean="0"/>
              <a:t>Specifically, CARDET virtually presented the results of the FEINAMC application at the ICERI Conference which was held in Seville Spain, in EOK in Cyprus and </a:t>
            </a:r>
            <a:r>
              <a:rPr lang="en-GB" sz="1600" dirty="0" err="1" smtClean="0"/>
              <a:t>InteRed</a:t>
            </a:r>
            <a:r>
              <a:rPr lang="en-GB" sz="1600" dirty="0" smtClean="0"/>
              <a:t> had the opportunity to present the application of the project in the different cities in Spain at the X Migration Congress, </a:t>
            </a:r>
            <a:r>
              <a:rPr lang="en-GB" sz="1600" smtClean="0"/>
              <a:t>in Madrid. </a:t>
            </a:r>
            <a:endParaRPr lang="en-GB" sz="1600" dirty="0" smtClean="0"/>
          </a:p>
        </p:txBody>
      </p:sp>
      <p:pic>
        <p:nvPicPr>
          <p:cNvPr id="5" name="Picture 4"/>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162499" y="5419293"/>
            <a:ext cx="2404076" cy="1803057"/>
          </a:xfrm>
          <a:prstGeom prst="rect">
            <a:avLst/>
          </a:prstGeom>
        </p:spPr>
      </p:pic>
    </p:spTree>
    <p:extLst>
      <p:ext uri="{BB962C8B-B14F-4D97-AF65-F5344CB8AC3E}">
        <p14:creationId xmlns:p14="http://schemas.microsoft.com/office/powerpoint/2010/main" val="1854215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Ορθογώνιο 50">
            <a:extLst>
              <a:ext uri="{FF2B5EF4-FFF2-40B4-BE49-F238E27FC236}">
                <a16:creationId xmlns:a16="http://schemas.microsoft.com/office/drawing/2014/main" id="{0D2670F1-70F6-4545-BAC4-7629E6F101CB}"/>
              </a:ext>
            </a:extLst>
          </p:cNvPr>
          <p:cNvSpPr/>
          <p:nvPr/>
        </p:nvSpPr>
        <p:spPr>
          <a:xfrm>
            <a:off x="-150115" y="7268470"/>
            <a:ext cx="3331392" cy="276999"/>
          </a:xfrm>
          <a:prstGeom prst="rect">
            <a:avLst/>
          </a:prstGeom>
        </p:spPr>
        <p:txBody>
          <a:bodyPr wrap="square">
            <a:spAutoFit/>
          </a:bodyPr>
          <a:lstStyle/>
          <a:p>
            <a:r>
              <a:rPr lang="en-US" sz="1200" dirty="0">
                <a:latin typeface="Tahoma" panose="020B0604030504040204" pitchFamily="34" charset="0"/>
                <a:ea typeface="Tahoma" panose="020B0604030504040204" pitchFamily="34" charset="0"/>
                <a:cs typeface="Tahoma" panose="020B0604030504040204" pitchFamily="34" charset="0"/>
              </a:rPr>
              <a:t>.</a:t>
            </a:r>
            <a:endParaRPr lang="el-GR" sz="1200" dirty="0">
              <a:latin typeface="Tahoma" panose="020B0604030504040204" pitchFamily="34" charset="0"/>
              <a:ea typeface="Tahoma" panose="020B0604030504040204" pitchFamily="34" charset="0"/>
              <a:cs typeface="Tahoma" panose="020B0604030504040204" pitchFamily="34" charset="0"/>
            </a:endParaRPr>
          </a:p>
        </p:txBody>
      </p:sp>
      <p:sp>
        <p:nvSpPr>
          <p:cNvPr id="54" name="TextBox 53">
            <a:extLst>
              <a:ext uri="{FF2B5EF4-FFF2-40B4-BE49-F238E27FC236}">
                <a16:creationId xmlns:a16="http://schemas.microsoft.com/office/drawing/2014/main" id="{74BC8EEF-B653-4418-AB08-94E238AF7EC3}"/>
              </a:ext>
            </a:extLst>
          </p:cNvPr>
          <p:cNvSpPr txBox="1"/>
          <p:nvPr/>
        </p:nvSpPr>
        <p:spPr>
          <a:xfrm>
            <a:off x="2900537" y="7664506"/>
            <a:ext cx="2735662" cy="369332"/>
          </a:xfrm>
          <a:prstGeom prst="rect">
            <a:avLst/>
          </a:prstGeom>
          <a:noFill/>
        </p:spPr>
        <p:txBody>
          <a:bodyPr wrap="square" rtlCol="0">
            <a:spAutoFit/>
          </a:bodyPr>
          <a:lstStyle/>
          <a:p>
            <a:pPr algn="ctr"/>
            <a:r>
              <a:rPr lang="en-GB" b="1" dirty="0">
                <a:solidFill>
                  <a:srgbClr val="EC1E28"/>
                </a:solidFill>
                <a:latin typeface="Arial" panose="020B0604020202020204" pitchFamily="34" charset="0"/>
                <a:ea typeface="Tahoma" panose="020B0604030504040204" pitchFamily="34" charset="0"/>
                <a:cs typeface="Arial" panose="020B0604020202020204" pitchFamily="34" charset="0"/>
              </a:rPr>
              <a:t>Follow us !</a:t>
            </a:r>
            <a:endParaRPr lang="el-GR" dirty="0">
              <a:solidFill>
                <a:srgbClr val="EC1E28"/>
              </a:solidFill>
              <a:latin typeface="Arial" panose="020B0604020202020204" pitchFamily="34" charset="0"/>
              <a:cs typeface="Arial" panose="020B0604020202020204" pitchFamily="34" charset="0"/>
            </a:endParaRPr>
          </a:p>
        </p:txBody>
      </p:sp>
      <p:sp>
        <p:nvSpPr>
          <p:cNvPr id="14" name="Ορθογώνιο 13">
            <a:extLst>
              <a:ext uri="{FF2B5EF4-FFF2-40B4-BE49-F238E27FC236}">
                <a16:creationId xmlns:a16="http://schemas.microsoft.com/office/drawing/2014/main" id="{D0AB1B58-8E78-4A35-98E3-90CD4BEC3689}"/>
              </a:ext>
            </a:extLst>
          </p:cNvPr>
          <p:cNvSpPr/>
          <p:nvPr/>
        </p:nvSpPr>
        <p:spPr>
          <a:xfrm>
            <a:off x="172744" y="1259386"/>
            <a:ext cx="3831881" cy="3539430"/>
          </a:xfrm>
          <a:prstGeom prst="rect">
            <a:avLst/>
          </a:prstGeom>
        </p:spPr>
        <p:txBody>
          <a:bodyPr wrap="square">
            <a:spAutoFit/>
          </a:bodyPr>
          <a:lstStyle/>
          <a:p>
            <a:pPr algn="just"/>
            <a:r>
              <a:rPr lang="en-US" sz="1400" dirty="0" smtClean="0"/>
              <a:t>We have completed one academic year, collected the results of the project so that to create accessible material to be used in the future by other schools and teachers. </a:t>
            </a:r>
          </a:p>
          <a:p>
            <a:pPr algn="just"/>
            <a:endParaRPr lang="en-US" sz="1400" dirty="0"/>
          </a:p>
          <a:p>
            <a:pPr algn="just"/>
            <a:r>
              <a:rPr lang="en-US" sz="1400" dirty="0" smtClean="0"/>
              <a:t>More specifically, we are in the process of creating policy recommendations, guidelines for teachers, and the prior assessment tool culturally tailored to the Italian, Spanish, Austrian, Greek, and Cypriot educational system. </a:t>
            </a:r>
          </a:p>
          <a:p>
            <a:pPr algn="just"/>
            <a:endParaRPr lang="en-US" sz="1400" dirty="0"/>
          </a:p>
          <a:p>
            <a:pPr algn="just"/>
            <a:r>
              <a:rPr lang="en-US" sz="1400" dirty="0" smtClean="0"/>
              <a:t>Nonetheless, one of our last actions is the International Conference in Spain, which will be held in February 2023. In the conference, different stakeholders will participate and be provided with all the outputs of the project. </a:t>
            </a:r>
            <a:endParaRPr lang="en-US" sz="1400" dirty="0"/>
          </a:p>
        </p:txBody>
      </p:sp>
      <p:sp>
        <p:nvSpPr>
          <p:cNvPr id="82" name="Text Box 2">
            <a:extLst>
              <a:ext uri="{FF2B5EF4-FFF2-40B4-BE49-F238E27FC236}">
                <a16:creationId xmlns:a16="http://schemas.microsoft.com/office/drawing/2014/main" id="{E8B35B89-3631-4BB0-AA51-817777B35141}"/>
              </a:ext>
            </a:extLst>
          </p:cNvPr>
          <p:cNvSpPr txBox="1">
            <a:spLocks noChangeArrowheads="1"/>
          </p:cNvSpPr>
          <p:nvPr/>
        </p:nvSpPr>
        <p:spPr bwMode="auto">
          <a:xfrm>
            <a:off x="62342" y="9381776"/>
            <a:ext cx="4220652" cy="413225"/>
          </a:xfrm>
          <a:prstGeom prst="rect">
            <a:avLst/>
          </a:prstGeom>
          <a:noFill/>
          <a:ln w="9525">
            <a:noFill/>
            <a:miter lim="800000"/>
            <a:headEnd/>
            <a:tailEnd/>
          </a:ln>
        </p:spPr>
        <p:txBody>
          <a:bodyPr rot="0" vert="horz" wrap="square" lIns="91440" tIns="45720" rIns="91440" bIns="45720" anchor="t" anchorCtr="0">
            <a:noAutofit/>
          </a:bodyPr>
          <a:lstStyle/>
          <a:p>
            <a:pPr hangingPunct="0">
              <a:lnSpc>
                <a:spcPct val="110000"/>
              </a:lnSpc>
              <a:spcAft>
                <a:spcPts val="595"/>
              </a:spcAft>
            </a:pPr>
            <a:r>
              <a:rPr lang="en-GB" sz="800"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l-GR" sz="1100" dirty="0"/>
          </a:p>
          <a:p>
            <a:pPr hangingPunct="0">
              <a:lnSpc>
                <a:spcPct val="110000"/>
              </a:lnSpc>
              <a:spcAft>
                <a:spcPts val="595"/>
              </a:spcAft>
            </a:pPr>
            <a:endParaRPr lang="en-IE" sz="800" kern="1400" dirty="0">
              <a:solidFill>
                <a:srgbClr val="000000"/>
              </a:solidFill>
              <a:effectLst/>
              <a:latin typeface="Arial" panose="020B0604020202020204" pitchFamily="34" charset="0"/>
              <a:ea typeface="Tahoma" panose="020B0604030504040204" pitchFamily="34" charset="0"/>
              <a:cs typeface="Arial" panose="020B0604020202020204" pitchFamily="34" charset="0"/>
            </a:endParaRPr>
          </a:p>
        </p:txBody>
      </p:sp>
      <p:sp>
        <p:nvSpPr>
          <p:cNvPr id="28" name="Ορθογώνιο 27">
            <a:extLst>
              <a:ext uri="{FF2B5EF4-FFF2-40B4-BE49-F238E27FC236}">
                <a16:creationId xmlns:a16="http://schemas.microsoft.com/office/drawing/2014/main" id="{95E264A8-2F93-4EB5-B9E1-076C7288D1BB}"/>
              </a:ext>
            </a:extLst>
          </p:cNvPr>
          <p:cNvSpPr/>
          <p:nvPr/>
        </p:nvSpPr>
        <p:spPr>
          <a:xfrm>
            <a:off x="5134339" y="9469331"/>
            <a:ext cx="1592348" cy="276999"/>
          </a:xfrm>
          <a:prstGeom prst="rect">
            <a:avLst/>
          </a:prstGeom>
        </p:spPr>
        <p:txBody>
          <a:bodyPr wrap="square">
            <a:spAutoFit/>
          </a:bodyPr>
          <a:lstStyle/>
          <a:p>
            <a:r>
              <a:rPr lang="en-US" sz="1200" dirty="0">
                <a:hlinkClick r:id="rId2"/>
              </a:rPr>
              <a:t>https://feinamc.eu</a:t>
            </a:r>
            <a:r>
              <a:rPr lang="en-US" sz="1200" dirty="0" smtClean="0">
                <a:hlinkClick r:id="rId2"/>
              </a:rPr>
              <a:t>/</a:t>
            </a:r>
            <a:r>
              <a:rPr lang="en-US" sz="1200" dirty="0" smtClean="0"/>
              <a:t> </a:t>
            </a:r>
            <a:endParaRPr lang="en-US" sz="1200" dirty="0"/>
          </a:p>
        </p:txBody>
      </p:sp>
      <p:pic>
        <p:nvPicPr>
          <p:cNvPr id="13" name="Grafik 12">
            <a:extLst>
              <a:ext uri="{FF2B5EF4-FFF2-40B4-BE49-F238E27FC236}">
                <a16:creationId xmlns:a16="http://schemas.microsoft.com/office/drawing/2014/main" id="{D56068CB-3E2E-4285-BF74-BA7A782E64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4339" y="8334047"/>
            <a:ext cx="1329934" cy="1024969"/>
          </a:xfrm>
          <a:prstGeom prst="rect">
            <a:avLst/>
          </a:prstGeom>
        </p:spPr>
      </p:pic>
      <p:pic>
        <p:nvPicPr>
          <p:cNvPr id="1026" name="Picture 2">
            <a:extLst>
              <a:ext uri="{FF2B5EF4-FFF2-40B4-BE49-F238E27FC236}">
                <a16:creationId xmlns:a16="http://schemas.microsoft.com/office/drawing/2014/main" id="{F734C92F-CB79-4B3C-8D5F-F89B71A036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46407" y="1073167"/>
            <a:ext cx="2459648" cy="1430106"/>
          </a:xfrm>
          <a:prstGeom prst="rect">
            <a:avLst/>
          </a:prstGeom>
          <a:noFill/>
          <a:extLst>
            <a:ext uri="{909E8E84-426E-40DD-AFC4-6F175D3DCCD1}">
              <a14:hiddenFill xmlns:a14="http://schemas.microsoft.com/office/drawing/2010/main">
                <a:solidFill>
                  <a:srgbClr val="FFFFFF"/>
                </a:solidFill>
              </a14:hiddenFill>
            </a:ext>
          </a:extLst>
        </p:spPr>
      </p:pic>
      <p:pic>
        <p:nvPicPr>
          <p:cNvPr id="31" name="Εικόνα 51">
            <a:extLst>
              <a:ext uri="{FF2B5EF4-FFF2-40B4-BE49-F238E27FC236}">
                <a16:creationId xmlns:a16="http://schemas.microsoft.com/office/drawing/2014/main" id="{2F7E6752-E23D-0D46-8FEF-56108BCE3874}"/>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7875" r="23168" b="-1"/>
          <a:stretch/>
        </p:blipFill>
        <p:spPr>
          <a:xfrm>
            <a:off x="62342" y="7861512"/>
            <a:ext cx="3568039" cy="1123815"/>
          </a:xfrm>
          <a:prstGeom prst="rect">
            <a:avLst/>
          </a:prstGeom>
        </p:spPr>
      </p:pic>
      <p:sp>
        <p:nvSpPr>
          <p:cNvPr id="3" name="Rectangle 2">
            <a:extLst>
              <a:ext uri="{FF2B5EF4-FFF2-40B4-BE49-F238E27FC236}">
                <a16:creationId xmlns:a16="http://schemas.microsoft.com/office/drawing/2014/main" id="{C60123D6-0B50-DB44-970C-09C9692CF41C}"/>
              </a:ext>
            </a:extLst>
          </p:cNvPr>
          <p:cNvSpPr/>
          <p:nvPr/>
        </p:nvSpPr>
        <p:spPr>
          <a:xfrm>
            <a:off x="5376231" y="7460114"/>
            <a:ext cx="1595309" cy="923330"/>
          </a:xfrm>
          <a:prstGeom prst="rect">
            <a:avLst/>
          </a:prstGeom>
        </p:spPr>
        <p:txBody>
          <a:bodyPr wrap="none">
            <a:spAutoFit/>
          </a:bodyPr>
          <a:lstStyle/>
          <a:p>
            <a:r>
              <a:rPr lang="en-GB" b="1" dirty="0" smtClean="0">
                <a:solidFill>
                  <a:srgbClr val="050505"/>
                </a:solidFill>
                <a:latin typeface="system-ui"/>
                <a:hlinkClick r:id="rId6"/>
              </a:rPr>
              <a:t>FEINAMC</a:t>
            </a:r>
            <a:endParaRPr lang="en-GB" b="1" dirty="0" smtClean="0">
              <a:solidFill>
                <a:srgbClr val="050505"/>
              </a:solidFill>
              <a:latin typeface="system-ui"/>
            </a:endParaRPr>
          </a:p>
          <a:p>
            <a:r>
              <a:rPr lang="en-GB" b="1" dirty="0" smtClean="0">
                <a:solidFill>
                  <a:srgbClr val="050505"/>
                </a:solidFill>
                <a:latin typeface="system-ui"/>
              </a:rPr>
              <a:t>Follow us on</a:t>
            </a:r>
          </a:p>
          <a:p>
            <a:r>
              <a:rPr lang="en-GB" b="1" dirty="0" smtClean="0">
                <a:solidFill>
                  <a:srgbClr val="050505"/>
                </a:solidFill>
                <a:latin typeface="system-ui"/>
              </a:rPr>
              <a:t>FACEBOOK</a:t>
            </a:r>
            <a:endParaRPr lang="en-US" dirty="0"/>
          </a:p>
        </p:txBody>
      </p:sp>
      <p:pic>
        <p:nvPicPr>
          <p:cNvPr id="5" name="Picture 4">
            <a:extLst>
              <a:ext uri="{FF2B5EF4-FFF2-40B4-BE49-F238E27FC236}">
                <a16:creationId xmlns:a16="http://schemas.microsoft.com/office/drawing/2014/main" id="{343D082B-CDE3-A14C-A651-89D93592DAEE}"/>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220231" y="3321213"/>
            <a:ext cx="2407804" cy="1805853"/>
          </a:xfrm>
          <a:prstGeom prst="rect">
            <a:avLst/>
          </a:prstGeom>
        </p:spPr>
      </p:pic>
      <p:pic>
        <p:nvPicPr>
          <p:cNvPr id="7" name="Picture 6">
            <a:extLst>
              <a:ext uri="{FF2B5EF4-FFF2-40B4-BE49-F238E27FC236}">
                <a16:creationId xmlns:a16="http://schemas.microsoft.com/office/drawing/2014/main" id="{E329EB61-6617-0846-A6D0-9AEA0FE1C8DA}"/>
              </a:ext>
            </a:extLst>
          </p:cNvPr>
          <p:cNvPicPr>
            <a:picLocks noChangeAspect="1"/>
          </p:cNvPicPr>
          <p:nvPr/>
        </p:nvPicPr>
        <p:blipFill>
          <a:blip r:embed="rId8"/>
          <a:stretch>
            <a:fillRect/>
          </a:stretch>
        </p:blipFill>
        <p:spPr>
          <a:xfrm>
            <a:off x="3379769" y="6702560"/>
            <a:ext cx="1791555" cy="468000"/>
          </a:xfrm>
          <a:prstGeom prst="rect">
            <a:avLst/>
          </a:prstGeom>
        </p:spPr>
      </p:pic>
      <p:pic>
        <p:nvPicPr>
          <p:cNvPr id="15" name="Picture 14">
            <a:extLst>
              <a:ext uri="{FF2B5EF4-FFF2-40B4-BE49-F238E27FC236}">
                <a16:creationId xmlns:a16="http://schemas.microsoft.com/office/drawing/2014/main" id="{01EA5848-F9CC-584B-977C-EBE117725F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4125" y="5470239"/>
            <a:ext cx="1125403" cy="1125403"/>
          </a:xfrm>
          <a:prstGeom prst="rect">
            <a:avLst/>
          </a:prstGeom>
        </p:spPr>
      </p:pic>
      <p:pic>
        <p:nvPicPr>
          <p:cNvPr id="18" name="Picture 17">
            <a:extLst>
              <a:ext uri="{FF2B5EF4-FFF2-40B4-BE49-F238E27FC236}">
                <a16:creationId xmlns:a16="http://schemas.microsoft.com/office/drawing/2014/main" id="{C021C60C-022B-2043-85C5-CBBD7BD4A3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33545" y="6486672"/>
            <a:ext cx="1152395" cy="1152395"/>
          </a:xfrm>
          <a:prstGeom prst="rect">
            <a:avLst/>
          </a:prstGeom>
        </p:spPr>
      </p:pic>
      <p:pic>
        <p:nvPicPr>
          <p:cNvPr id="19" name="Picture 18">
            <a:extLst>
              <a:ext uri="{FF2B5EF4-FFF2-40B4-BE49-F238E27FC236}">
                <a16:creationId xmlns:a16="http://schemas.microsoft.com/office/drawing/2014/main" id="{EE81F732-908D-6B44-BD0F-44E02E4F19DB}"/>
              </a:ext>
            </a:extLst>
          </p:cNvPr>
          <p:cNvPicPr>
            <a:picLocks noChangeAspect="1"/>
          </p:cNvPicPr>
          <p:nvPr/>
        </p:nvPicPr>
        <p:blipFill>
          <a:blip r:embed="rId11"/>
          <a:stretch>
            <a:fillRect/>
          </a:stretch>
        </p:blipFill>
        <p:spPr>
          <a:xfrm>
            <a:off x="2002391" y="5622573"/>
            <a:ext cx="1463208" cy="648000"/>
          </a:xfrm>
          <a:prstGeom prst="rect">
            <a:avLst/>
          </a:prstGeom>
        </p:spPr>
      </p:pic>
      <p:pic>
        <p:nvPicPr>
          <p:cNvPr id="22" name="Picture 21">
            <a:extLst>
              <a:ext uri="{FF2B5EF4-FFF2-40B4-BE49-F238E27FC236}">
                <a16:creationId xmlns:a16="http://schemas.microsoft.com/office/drawing/2014/main" id="{FEA8ADA2-9D8E-F74B-9B06-5C7A8743556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4125" y="6734222"/>
            <a:ext cx="810240" cy="810240"/>
          </a:xfrm>
          <a:prstGeom prst="rect">
            <a:avLst/>
          </a:prstGeom>
        </p:spPr>
      </p:pic>
      <p:sp>
        <p:nvSpPr>
          <p:cNvPr id="43" name="TextBox 42">
            <a:extLst>
              <a:ext uri="{FF2B5EF4-FFF2-40B4-BE49-F238E27FC236}">
                <a16:creationId xmlns:a16="http://schemas.microsoft.com/office/drawing/2014/main" id="{F5BD296B-FE1D-0446-AD46-23C8AFC5F6F1}"/>
              </a:ext>
            </a:extLst>
          </p:cNvPr>
          <p:cNvSpPr txBox="1"/>
          <p:nvPr/>
        </p:nvSpPr>
        <p:spPr>
          <a:xfrm>
            <a:off x="172744" y="352742"/>
            <a:ext cx="3831881"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chemeClr val="accent5">
                    <a:lumMod val="75000"/>
                  </a:schemeClr>
                </a:solidFill>
              </a:rPr>
              <a:t>What is Next: International Conference in Spain</a:t>
            </a:r>
            <a:endParaRPr lang="el-GR" sz="2000" b="1" dirty="0">
              <a:solidFill>
                <a:schemeClr val="accent5">
                  <a:lumMod val="75000"/>
                </a:schemeClr>
              </a:solidFill>
            </a:endParaRPr>
          </a:p>
        </p:txBody>
      </p:sp>
      <p:sp>
        <p:nvSpPr>
          <p:cNvPr id="46" name="TextBox 45">
            <a:extLst>
              <a:ext uri="{FF2B5EF4-FFF2-40B4-BE49-F238E27FC236}">
                <a16:creationId xmlns:a16="http://schemas.microsoft.com/office/drawing/2014/main" id="{97624FA3-77CE-954E-AE8C-D5646A8702AE}"/>
              </a:ext>
            </a:extLst>
          </p:cNvPr>
          <p:cNvSpPr txBox="1"/>
          <p:nvPr/>
        </p:nvSpPr>
        <p:spPr>
          <a:xfrm>
            <a:off x="172744" y="4999003"/>
            <a:ext cx="3831881"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a:solidFill>
                  <a:srgbClr val="7030A0"/>
                </a:solidFill>
              </a:rPr>
              <a:t>Consortium </a:t>
            </a:r>
            <a:endParaRPr lang="el-GR" sz="2000" b="1" dirty="0">
              <a:solidFill>
                <a:srgbClr val="7030A0"/>
              </a:solidFill>
            </a:endParaRPr>
          </a:p>
        </p:txBody>
      </p:sp>
      <p:sp>
        <p:nvSpPr>
          <p:cNvPr id="47" name="TextBox 46">
            <a:extLst>
              <a:ext uri="{FF2B5EF4-FFF2-40B4-BE49-F238E27FC236}">
                <a16:creationId xmlns:a16="http://schemas.microsoft.com/office/drawing/2014/main" id="{D820DD31-789B-3242-A860-95B3677774CE}"/>
              </a:ext>
            </a:extLst>
          </p:cNvPr>
          <p:cNvSpPr txBox="1"/>
          <p:nvPr/>
        </p:nvSpPr>
        <p:spPr>
          <a:xfrm>
            <a:off x="62342" y="8985327"/>
            <a:ext cx="4710073" cy="307777"/>
          </a:xfrm>
          <a:prstGeom prst="rect">
            <a:avLst/>
          </a:prstGeom>
          <a:noFill/>
        </p:spPr>
        <p:txBody>
          <a:bodyPr wrap="square" rtlCol="0">
            <a:spAutoFit/>
          </a:bodyPr>
          <a:lstStyle/>
          <a:p>
            <a:r>
              <a:rPr lang="en-US" sz="1400" dirty="0"/>
              <a:t>Project No.</a:t>
            </a:r>
            <a:r>
              <a:rPr lang="en-US" sz="1200" dirty="0"/>
              <a:t> </a:t>
            </a:r>
            <a:r>
              <a:rPr lang="en-GB" sz="1200" dirty="0"/>
              <a:t>621545-EPP-1-2020-1-ES-EPPKA3-IPI-SOC-IN</a:t>
            </a:r>
            <a:endParaRPr lang="el-GR" sz="1200" dirty="0"/>
          </a:p>
        </p:txBody>
      </p:sp>
      <p:pic>
        <p:nvPicPr>
          <p:cNvPr id="24" name="Picture 23">
            <a:extLst>
              <a:ext uri="{FF2B5EF4-FFF2-40B4-BE49-F238E27FC236}">
                <a16:creationId xmlns:a16="http://schemas.microsoft.com/office/drawing/2014/main" id="{81CA32E5-D35F-084C-9D7B-BD37C90447F8}"/>
              </a:ext>
            </a:extLst>
          </p:cNvPr>
          <p:cNvPicPr>
            <a:picLocks noChangeAspect="1"/>
          </p:cNvPicPr>
          <p:nvPr/>
        </p:nvPicPr>
        <p:blipFill>
          <a:blip r:embed="rId13"/>
          <a:stretch>
            <a:fillRect/>
          </a:stretch>
        </p:blipFill>
        <p:spPr>
          <a:xfrm>
            <a:off x="4965722" y="7639067"/>
            <a:ext cx="419100" cy="419100"/>
          </a:xfrm>
          <a:prstGeom prst="rect">
            <a:avLst/>
          </a:prstGeom>
        </p:spPr>
      </p:pic>
      <p:pic>
        <p:nvPicPr>
          <p:cNvPr id="26" name="Grafik 2">
            <a:extLst>
              <a:ext uri="{FF2B5EF4-FFF2-40B4-BE49-F238E27FC236}">
                <a16:creationId xmlns:a16="http://schemas.microsoft.com/office/drawing/2014/main" id="{04EFE771-9B5D-4A61-A9DB-AFFB1F329DAC}"/>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996327" y="186031"/>
            <a:ext cx="536529" cy="413498"/>
          </a:xfrm>
          <a:prstGeom prst="rect">
            <a:avLst/>
          </a:prstGeom>
        </p:spPr>
      </p:pic>
    </p:spTree>
    <p:extLst>
      <p:ext uri="{BB962C8B-B14F-4D97-AF65-F5344CB8AC3E}">
        <p14:creationId xmlns:p14="http://schemas.microsoft.com/office/powerpoint/2010/main" val="1062418574"/>
      </p:ext>
    </p:extLst>
  </p:cSld>
  <p:clrMapOvr>
    <a:masterClrMapping/>
  </p:clrMapOvr>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222</TotalTime>
  <Words>345</Words>
  <Application>Microsoft Office PowerPoint</Application>
  <PresentationFormat>A4 Paper (210x297 mm)</PresentationFormat>
  <Paragraphs>25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system-ui</vt:lpstr>
      <vt:lpstr>Tahoma</vt:lpstr>
      <vt:lpstr>Θέμα του Office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Dimitra Zervaki</dc:creator>
  <cp:lastModifiedBy>Ioanna Xenophontos</cp:lastModifiedBy>
  <cp:revision>92</cp:revision>
  <dcterms:created xsi:type="dcterms:W3CDTF">2019-05-16T13:34:27Z</dcterms:created>
  <dcterms:modified xsi:type="dcterms:W3CDTF">2022-12-02T23:30:24Z</dcterms:modified>
</cp:coreProperties>
</file>