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 r:id="rId5"/>
    <p:sldId id="262"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Vu" initials="HV" lastIdx="1" clrIdx="0">
    <p:extLst>
      <p:ext uri="{19B8F6BF-5375-455C-9EA6-DF929625EA0E}">
        <p15:presenceInfo xmlns:p15="http://schemas.microsoft.com/office/powerpoint/2012/main" userId="Huyen Vu" providerId="None"/>
      </p:ext>
    </p:extLst>
  </p:cmAuthor>
  <p:cmAuthor id="2" name="Ana García" initials="AG" lastIdx="4" clrIdx="1">
    <p:extLst>
      <p:ext uri="{19B8F6BF-5375-455C-9EA6-DF929625EA0E}">
        <p15:presenceInfo xmlns:p15="http://schemas.microsoft.com/office/powerpoint/2012/main" userId="S-1-5-21-1659004503-746137067-1060284298-1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60"/>
    <a:srgbClr val="EC1E28"/>
    <a:srgbClr val="FFFFFF"/>
    <a:srgbClr val="6A1E68"/>
    <a:srgbClr val="DB5E26"/>
    <a:srgbClr val="8B2B7A"/>
    <a:srgbClr val="DD8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0" d="100"/>
          <a:sy n="80" d="100"/>
        </p:scale>
        <p:origin x="3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García" userId="64c1f9ee-8977-4bab-8c55-b3ca29ad3901" providerId="ADAL" clId="{8E06D8C0-FEDA-4C61-8BF6-D8D0BE9B1F8F}"/>
    <pc:docChg chg="modSld">
      <pc:chgData name="Ana García" userId="64c1f9ee-8977-4bab-8c55-b3ca29ad3901" providerId="ADAL" clId="{8E06D8C0-FEDA-4C61-8BF6-D8D0BE9B1F8F}" dt="2022-12-16T15:11:21.401" v="355" actId="1076"/>
      <pc:docMkLst>
        <pc:docMk/>
      </pc:docMkLst>
      <pc:sldChg chg="modSp">
        <pc:chgData name="Ana García" userId="64c1f9ee-8977-4bab-8c55-b3ca29ad3901" providerId="ADAL" clId="{8E06D8C0-FEDA-4C61-8BF6-D8D0BE9B1F8F}" dt="2022-12-16T15:11:21.401" v="355" actId="1076"/>
        <pc:sldMkLst>
          <pc:docMk/>
          <pc:sldMk cId="1062418574" sldId="262"/>
        </pc:sldMkLst>
        <pc:spChg chg="mod">
          <ac:chgData name="Ana García" userId="64c1f9ee-8977-4bab-8c55-b3ca29ad3901" providerId="ADAL" clId="{8E06D8C0-FEDA-4C61-8BF6-D8D0BE9B1F8F}" dt="2022-12-16T15:10:36.025" v="340" actId="20577"/>
          <ac:spMkLst>
            <pc:docMk/>
            <pc:sldMk cId="1062418574" sldId="262"/>
            <ac:spMk id="14" creationId="{D0AB1B58-8E78-4A35-98E3-90CD4BEC3689}"/>
          </ac:spMkLst>
        </pc:spChg>
        <pc:spChg chg="mod">
          <ac:chgData name="Ana García" userId="64c1f9ee-8977-4bab-8c55-b3ca29ad3901" providerId="ADAL" clId="{8E06D8C0-FEDA-4C61-8BF6-D8D0BE9B1F8F}" dt="2022-12-16T15:11:21.401" v="355" actId="1076"/>
          <ac:spMkLst>
            <pc:docMk/>
            <pc:sldMk cId="1062418574" sldId="262"/>
            <ac:spMk id="43" creationId="{F5BD296B-FE1D-0446-AD46-23C8AFC5F6F1}"/>
          </ac:spMkLst>
        </pc:spChg>
        <pc:spChg chg="mod">
          <ac:chgData name="Ana García" userId="64c1f9ee-8977-4bab-8c55-b3ca29ad3901" providerId="ADAL" clId="{8E06D8C0-FEDA-4C61-8BF6-D8D0BE9B1F8F}" dt="2022-12-16T15:03:32.859" v="185" actId="20577"/>
          <ac:spMkLst>
            <pc:docMk/>
            <pc:sldMk cId="1062418574" sldId="262"/>
            <ac:spMk id="46" creationId="{97624FA3-77CE-954E-AE8C-D5646A8702AE}"/>
          </ac:spMkLst>
        </pc:spChg>
      </pc:sldChg>
      <pc:sldChg chg="modSp">
        <pc:chgData name="Ana García" userId="64c1f9ee-8977-4bab-8c55-b3ca29ad3901" providerId="ADAL" clId="{8E06D8C0-FEDA-4C61-8BF6-D8D0BE9B1F8F}" dt="2022-12-16T15:01:33.210" v="117" actId="6549"/>
        <pc:sldMkLst>
          <pc:docMk/>
          <pc:sldMk cId="1854215576" sldId="263"/>
        </pc:sldMkLst>
        <pc:spChg chg="mod">
          <ac:chgData name="Ana García" userId="64c1f9ee-8977-4bab-8c55-b3ca29ad3901" providerId="ADAL" clId="{8E06D8C0-FEDA-4C61-8BF6-D8D0BE9B1F8F}" dt="2022-12-16T15:01:33.210" v="117" actId="6549"/>
          <ac:spMkLst>
            <pc:docMk/>
            <pc:sldMk cId="1854215576" sldId="263"/>
            <ac:spMk id="2" creationId="{00000000-0000-0000-0000-000000000000}"/>
          </ac:spMkLst>
        </pc:spChg>
        <pc:spChg chg="mod">
          <ac:chgData name="Ana García" userId="64c1f9ee-8977-4bab-8c55-b3ca29ad3901" providerId="ADAL" clId="{8E06D8C0-FEDA-4C61-8BF6-D8D0BE9B1F8F}" dt="2022-12-16T14:50:23.264" v="9" actId="14100"/>
          <ac:spMkLst>
            <pc:docMk/>
            <pc:sldMk cId="1854215576" sldId="263"/>
            <ac:spMk id="4" creationId="{00000000-0000-0000-0000-000000000000}"/>
          </ac:spMkLst>
        </pc:spChg>
        <pc:spChg chg="mod">
          <ac:chgData name="Ana García" userId="64c1f9ee-8977-4bab-8c55-b3ca29ad3901" providerId="ADAL" clId="{8E06D8C0-FEDA-4C61-8BF6-D8D0BE9B1F8F}" dt="2022-12-16T14:52:49.755" v="76" actId="20577"/>
          <ac:spMkLst>
            <pc:docMk/>
            <pc:sldMk cId="1854215576" sldId="263"/>
            <ac:spMk id="23" creationId="{EA029A82-7ADE-1340-9E70-713E6593D3FD}"/>
          </ac:spMkLst>
        </pc:spChg>
        <pc:spChg chg="mod">
          <ac:chgData name="Ana García" userId="64c1f9ee-8977-4bab-8c55-b3ca29ad3901" providerId="ADAL" clId="{8E06D8C0-FEDA-4C61-8BF6-D8D0BE9B1F8F}" dt="2022-12-16T14:50:41.320" v="30" actId="6549"/>
          <ac:spMkLst>
            <pc:docMk/>
            <pc:sldMk cId="1854215576" sldId="263"/>
            <ac:spMk id="43" creationId="{BC0E3032-2D9E-4E18-8FA7-592E2808ADC8}"/>
          </ac:spMkLst>
        </pc:spChg>
      </pc:sldChg>
    </pc:docChg>
  </pc:docChgLst>
  <pc:docChgLst>
    <pc:chgData name="Ana García" userId="64c1f9ee-8977-4bab-8c55-b3ca29ad3901" providerId="ADAL" clId="{471A757D-52E5-4028-93E8-F16AF0C7CC3B}"/>
    <pc:docChg chg="modSld">
      <pc:chgData name="Ana García" userId="64c1f9ee-8977-4bab-8c55-b3ca29ad3901" providerId="ADAL" clId="{471A757D-52E5-4028-93E8-F16AF0C7CC3B}" dt="2022-12-16T15:14:15.209" v="0" actId="1076"/>
      <pc:docMkLst>
        <pc:docMk/>
      </pc:docMkLst>
      <pc:sldChg chg="modSp">
        <pc:chgData name="Ana García" userId="64c1f9ee-8977-4bab-8c55-b3ca29ad3901" providerId="ADAL" clId="{471A757D-52E5-4028-93E8-F16AF0C7CC3B}" dt="2022-12-16T15:14:15.209" v="0" actId="1076"/>
        <pc:sldMkLst>
          <pc:docMk/>
          <pc:sldMk cId="1854215576" sldId="263"/>
        </pc:sldMkLst>
        <pc:picChg chg="mod">
          <ac:chgData name="Ana García" userId="64c1f9ee-8977-4bab-8c55-b3ca29ad3901" providerId="ADAL" clId="{471A757D-52E5-4028-93E8-F16AF0C7CC3B}" dt="2022-12-16T15:14:15.209" v="0" actId="1076"/>
          <ac:picMkLst>
            <pc:docMk/>
            <pc:sldMk cId="1854215576" sldId="263"/>
            <ac:picMk id="3" creationId="{32107FFA-096A-45E2-96D5-902F46A7410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16/12/2022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101972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16/12/2022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9743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16/12/2022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23417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56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16/12/2022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171564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2DED01AB-636C-4E5E-9B06-8866A4FB4445}" type="datetimeFigureOut">
              <a:rPr lang="el-GR" smtClean="0"/>
              <a:t>16/12/2022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1126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2DED01AB-636C-4E5E-9B06-8866A4FB4445}" type="datetimeFigureOut">
              <a:rPr lang="el-GR" smtClean="0"/>
              <a:t>16/12/2022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41762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472381" y="3618442"/>
            <a:ext cx="2901255"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3471863" y="3618442"/>
            <a:ext cx="2915543"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2DED01AB-636C-4E5E-9B06-8866A4FB4445}" type="datetimeFigureOut">
              <a:rPr lang="el-GR" smtClean="0"/>
              <a:t>16/12/2022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30140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ED01AB-636C-4E5E-9B06-8866A4FB4445}" type="datetimeFigureOut">
              <a:rPr lang="el-GR" smtClean="0"/>
              <a:t>16/12/2022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338368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D01AB-636C-4E5E-9B06-8866A4FB4445}" type="datetimeFigureOut">
              <a:rPr lang="el-GR" smtClean="0"/>
              <a:t>16/12/2022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42392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16/12/2022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154518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16/12/2022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‹Nº›</a:t>
            </a:fld>
            <a:endParaRPr lang="el-GR"/>
          </a:p>
        </p:txBody>
      </p:sp>
    </p:spTree>
    <p:extLst>
      <p:ext uri="{BB962C8B-B14F-4D97-AF65-F5344CB8AC3E}">
        <p14:creationId xmlns:p14="http://schemas.microsoft.com/office/powerpoint/2010/main" val="13702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ED01AB-636C-4E5E-9B06-8866A4FB4445}" type="datetimeFigureOut">
              <a:rPr lang="el-GR" smtClean="0"/>
              <a:t>16/12/2022</a:t>
            </a:fld>
            <a:endParaRPr lang="el-G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E0C08D-CE28-4722-BECE-31ABE86190FD}" type="slidenum">
              <a:rPr lang="el-GR" smtClean="0"/>
              <a:t>‹Nº›</a:t>
            </a:fld>
            <a:endParaRPr lang="el-GR"/>
          </a:p>
        </p:txBody>
      </p:sp>
    </p:spTree>
    <p:extLst>
      <p:ext uri="{BB962C8B-B14F-4D97-AF65-F5344CB8AC3E}">
        <p14:creationId xmlns:p14="http://schemas.microsoft.com/office/powerpoint/2010/main" val="8388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hyperlink" Target="https://congresomigraciones2022.com/" TargetMode="External"/><Relationship Id="rId5" Type="http://schemas.openxmlformats.org/officeDocument/2006/relationships/hyperlink" Target="https://iated.org/iceri/"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jpg"/><Relationship Id="rId2" Type="http://schemas.openxmlformats.org/officeDocument/2006/relationships/hyperlink" Target="https://feinamc.eu/" TargetMode="External"/><Relationship Id="rId1" Type="http://schemas.openxmlformats.org/officeDocument/2006/relationships/slideLayout" Target="../slideLayouts/slideLayout12.xml"/><Relationship Id="rId6" Type="http://schemas.openxmlformats.org/officeDocument/2006/relationships/hyperlink" Target="https://www.facebook.com/Feinamc-111534577832106" TargetMode="External"/><Relationship Id="rId11" Type="http://schemas.openxmlformats.org/officeDocument/2006/relationships/image" Target="../media/image12.tiff"/><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BC0E3032-2D9E-4E18-8FA7-592E2808ADC8}"/>
              </a:ext>
            </a:extLst>
          </p:cNvPr>
          <p:cNvSpPr txBox="1"/>
          <p:nvPr/>
        </p:nvSpPr>
        <p:spPr>
          <a:xfrm>
            <a:off x="2881347" y="1377525"/>
            <a:ext cx="3307444" cy="400110"/>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GB" sz="2000" b="1" dirty="0">
                <a:solidFill>
                  <a:srgbClr val="00B0F0"/>
                </a:solidFill>
              </a:rPr>
              <a:t>Segundo </a:t>
            </a:r>
            <a:r>
              <a:rPr lang="en-GB" sz="2000" b="1" dirty="0" err="1">
                <a:solidFill>
                  <a:srgbClr val="00B0F0"/>
                </a:solidFill>
              </a:rPr>
              <a:t>Evento</a:t>
            </a:r>
            <a:r>
              <a:rPr lang="en-GB" sz="2000" b="1" dirty="0">
                <a:solidFill>
                  <a:srgbClr val="00B0F0"/>
                </a:solidFill>
              </a:rPr>
              <a:t> </a:t>
            </a:r>
            <a:r>
              <a:rPr lang="en-GB" sz="2000" b="1" dirty="0" err="1">
                <a:solidFill>
                  <a:srgbClr val="00B0F0"/>
                </a:solidFill>
              </a:rPr>
              <a:t>Informativo</a:t>
            </a:r>
            <a:endParaRPr lang="el-GR" sz="2000" b="1" dirty="0">
              <a:solidFill>
                <a:srgbClr val="00B0F0"/>
              </a:solidFill>
            </a:endParaRPr>
          </a:p>
        </p:txBody>
      </p:sp>
      <p:pic>
        <p:nvPicPr>
          <p:cNvPr id="3" name="Grafik 2">
            <a:extLst>
              <a:ext uri="{FF2B5EF4-FFF2-40B4-BE49-F238E27FC236}">
                <a16:creationId xmlns:a16="http://schemas.microsoft.com/office/drawing/2014/main" id="{32107FFA-096A-45E2-96D5-902F46A741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8618" y="1719172"/>
            <a:ext cx="2254182" cy="3005576"/>
          </a:xfrm>
          <a:prstGeom prst="rect">
            <a:avLst/>
          </a:prstGeom>
        </p:spPr>
      </p:pic>
      <p:sp>
        <p:nvSpPr>
          <p:cNvPr id="19" name="Ορθογώνιο 18">
            <a:extLst>
              <a:ext uri="{FF2B5EF4-FFF2-40B4-BE49-F238E27FC236}">
                <a16:creationId xmlns:a16="http://schemas.microsoft.com/office/drawing/2014/main" id="{5AE46472-7734-4778-B9CC-EF5536E45F19}"/>
              </a:ext>
            </a:extLst>
          </p:cNvPr>
          <p:cNvSpPr/>
          <p:nvPr/>
        </p:nvSpPr>
        <p:spPr>
          <a:xfrm>
            <a:off x="149476" y="453691"/>
            <a:ext cx="3840734" cy="861774"/>
          </a:xfrm>
          <a:prstGeom prst="rect">
            <a:avLst/>
          </a:prstGeom>
        </p:spPr>
        <p:txBody>
          <a:bodyPr wrap="square">
            <a:spAutoFit/>
          </a:bodyPr>
          <a:lstStyle/>
          <a:p>
            <a:pPr algn="ct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N</a:t>
            </a:r>
            <a:r>
              <a:rPr lang="en-US" sz="2500" b="1" cap="small" dirty="0">
                <a:latin typeface="Arial" panose="020B0604020202020204" pitchFamily="34" charset="0"/>
                <a:ea typeface="Tahoma" panose="020B0604030504040204" pitchFamily="34" charset="0"/>
                <a:cs typeface="Arial" panose="020B0604020202020204" pitchFamily="34" charset="0"/>
              </a:rPr>
              <a:t>ewsletter </a:t>
            </a:r>
            <a:r>
              <a:rPr lang="en-GB" sz="2500" b="1" cap="small" dirty="0">
                <a:latin typeface="Arial" panose="020B0604020202020204" pitchFamily="34" charset="0"/>
                <a:ea typeface="Tahoma" panose="020B0604030504040204" pitchFamily="34" charset="0"/>
                <a:cs typeface="Arial" panose="020B0604020202020204" pitchFamily="34" charset="0"/>
              </a:rPr>
              <a:t>4</a:t>
            </a:r>
            <a:r>
              <a:rPr lang="en-US" sz="2500" b="1" cap="small" dirty="0">
                <a:latin typeface="Arial" panose="020B0604020202020204" pitchFamily="34" charset="0"/>
                <a:ea typeface="Tahoma" panose="020B0604030504040204" pitchFamily="34" charset="0"/>
                <a:cs typeface="Arial" panose="020B0604020202020204" pitchFamily="34" charset="0"/>
              </a:rPr>
              <a:t> </a:t>
            </a:r>
          </a:p>
          <a:p>
            <a:pPr algn="ctr"/>
            <a:r>
              <a:rPr lang="en-GB"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DICIEMBRE</a:t>
            </a:r>
            <a:r>
              <a:rPr lang="en-US" sz="2500" b="1" cap="small" dirty="0">
                <a:latin typeface="Arial" panose="020B0604020202020204" pitchFamily="34" charset="0"/>
                <a:ea typeface="Tahoma" panose="020B0604030504040204" pitchFamily="34" charset="0"/>
                <a:cs typeface="Arial" panose="020B0604020202020204" pitchFamily="34" charset="0"/>
              </a:rPr>
              <a:t> 202</a:t>
            </a:r>
            <a:r>
              <a:rPr lang="el-GR" sz="2500" b="1" cap="small" dirty="0">
                <a:latin typeface="Arial" panose="020B0604020202020204" pitchFamily="34" charset="0"/>
                <a:ea typeface="Tahoma" panose="020B0604030504040204" pitchFamily="34" charset="0"/>
                <a:cs typeface="Arial" panose="020B0604020202020204" pitchFamily="34" charset="0"/>
              </a:rPr>
              <a:t>2</a:t>
            </a:r>
            <a:endParaRPr lang="el-GR" sz="2500" dirty="0">
              <a:latin typeface="Arial" panose="020B0604020202020204" pitchFamily="34" charset="0"/>
              <a:ea typeface="Tahoma" panose="020B060403050404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A029A82-7ADE-1340-9E70-713E6593D3FD}"/>
              </a:ext>
            </a:extLst>
          </p:cNvPr>
          <p:cNvSpPr txBox="1"/>
          <p:nvPr/>
        </p:nvSpPr>
        <p:spPr>
          <a:xfrm>
            <a:off x="228618" y="5128455"/>
            <a:ext cx="3682450"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000" b="1" dirty="0" err="1">
                <a:solidFill>
                  <a:srgbClr val="7030A0"/>
                </a:solidFill>
              </a:rPr>
              <a:t>Conferencias</a:t>
            </a:r>
            <a:r>
              <a:rPr lang="en-GB" sz="2000" b="1" dirty="0">
                <a:solidFill>
                  <a:srgbClr val="7030A0"/>
                </a:solidFill>
              </a:rPr>
              <a:t> </a:t>
            </a:r>
            <a:r>
              <a:rPr lang="en-GB" sz="2000" b="1" dirty="0" err="1">
                <a:solidFill>
                  <a:srgbClr val="7030A0"/>
                </a:solidFill>
              </a:rPr>
              <a:t>Nacionales</a:t>
            </a:r>
            <a:r>
              <a:rPr lang="en-GB" sz="2000" b="1" dirty="0">
                <a:solidFill>
                  <a:srgbClr val="7030A0"/>
                </a:solidFill>
              </a:rPr>
              <a:t> e  </a:t>
            </a:r>
            <a:r>
              <a:rPr lang="en-GB" sz="2000" b="1" dirty="0" err="1">
                <a:solidFill>
                  <a:srgbClr val="7030A0"/>
                </a:solidFill>
              </a:rPr>
              <a:t>Internacionales</a:t>
            </a:r>
            <a:endParaRPr lang="el-GR" sz="2000" b="1" dirty="0">
              <a:solidFill>
                <a:srgbClr val="7030A0"/>
              </a:solidFill>
            </a:endParaRPr>
          </a:p>
        </p:txBody>
      </p:sp>
      <p:sp>
        <p:nvSpPr>
          <p:cNvPr id="4" name="TextBox 3"/>
          <p:cNvSpPr txBox="1"/>
          <p:nvPr/>
        </p:nvSpPr>
        <p:spPr>
          <a:xfrm>
            <a:off x="2762250" y="1918141"/>
            <a:ext cx="3761592" cy="2893100"/>
          </a:xfrm>
          <a:prstGeom prst="rect">
            <a:avLst/>
          </a:prstGeom>
          <a:noFill/>
        </p:spPr>
        <p:txBody>
          <a:bodyPr wrap="square" rtlCol="0">
            <a:spAutoFit/>
          </a:bodyPr>
          <a:lstStyle/>
          <a:p>
            <a:pPr algn="just"/>
            <a:r>
              <a:rPr lang="es-ES" sz="1400" dirty="0"/>
              <a:t>Estos últimos meses, España y Austria han tenido la oportunidad de presentar los resultados del proyecto a diferentes autoridades educativas de instituciones educativas locales y regionales que trabajan con población inmigrante</a:t>
            </a:r>
            <a:r>
              <a:rPr lang="en-GB" sz="1400" dirty="0"/>
              <a:t>. </a:t>
            </a:r>
          </a:p>
          <a:p>
            <a:pPr algn="just"/>
            <a:endParaRPr lang="en-GB" sz="1400" dirty="0"/>
          </a:p>
          <a:p>
            <a:pPr algn="just"/>
            <a:r>
              <a:rPr lang="es-ES" sz="1400" dirty="0"/>
              <a:t>Además, los/as participantes tuvieron la oportunidad de debatir y formular recomendaciones. A través del debate se puso de manifiesto que la inclusión educativa depende de otros elementos y factores socioeconómicos, por lo que es necesario un análisis global a la hora de abordar esta realidad</a:t>
            </a:r>
            <a:r>
              <a:rPr lang="en-GB" sz="1400" dirty="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812" y="7676515"/>
            <a:ext cx="2210844" cy="1658133"/>
          </a:xfrm>
          <a:prstGeom prst="rect">
            <a:avLst/>
          </a:prstGeom>
        </p:spPr>
      </p:pic>
      <p:pic>
        <p:nvPicPr>
          <p:cNvPr id="9" name="Grafik 2">
            <a:extLst>
              <a:ext uri="{FF2B5EF4-FFF2-40B4-BE49-F238E27FC236}">
                <a16:creationId xmlns:a16="http://schemas.microsoft.com/office/drawing/2014/main" id="{04EFE771-9B5D-4A61-A9DB-AFFB1F329D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34630" y="190399"/>
            <a:ext cx="1459815" cy="1125066"/>
          </a:xfrm>
          <a:prstGeom prst="rect">
            <a:avLst/>
          </a:prstGeom>
        </p:spPr>
      </p:pic>
      <p:sp>
        <p:nvSpPr>
          <p:cNvPr id="2" name="TextBox 1"/>
          <p:cNvSpPr txBox="1"/>
          <p:nvPr/>
        </p:nvSpPr>
        <p:spPr>
          <a:xfrm>
            <a:off x="228618" y="6025019"/>
            <a:ext cx="3761592" cy="2800767"/>
          </a:xfrm>
          <a:prstGeom prst="rect">
            <a:avLst/>
          </a:prstGeom>
          <a:noFill/>
        </p:spPr>
        <p:txBody>
          <a:bodyPr wrap="square" rtlCol="0">
            <a:spAutoFit/>
          </a:bodyPr>
          <a:lstStyle/>
          <a:p>
            <a:pPr algn="just"/>
            <a:r>
              <a:rPr lang="es-ES" sz="1400" dirty="0"/>
              <a:t>Nos complace anunciar que en septiembre y octubre de 2022, asistimos a diferentes conferencias a nivel nacional e internacional. </a:t>
            </a:r>
            <a:endParaRPr lang="en-GB" sz="1400" dirty="0"/>
          </a:p>
          <a:p>
            <a:pPr algn="just"/>
            <a:r>
              <a:rPr lang="es-ES" sz="1400" dirty="0"/>
              <a:t>En concreto, CARDET presentó virtualmente los resultados del proyecto FEINAMC en la </a:t>
            </a:r>
            <a:r>
              <a:rPr lang="en-GB" sz="1600" dirty="0">
                <a:hlinkClick r:id="rId5"/>
              </a:rPr>
              <a:t>ICERI Conference </a:t>
            </a:r>
            <a:r>
              <a:rPr lang="es-ES" sz="1400" dirty="0"/>
              <a:t>que se celebró en Sevilla (España) y en EOK (Chipre)</a:t>
            </a:r>
            <a:r>
              <a:rPr lang="en-GB" sz="1400" dirty="0"/>
              <a:t>. </a:t>
            </a:r>
            <a:r>
              <a:rPr lang="es-ES" sz="1400" dirty="0"/>
              <a:t>Asimismo, InteRed tuvo la oportunidad de presentar las dos buenas prácticas del proyecto FEINAMC (el programa de mentores interculturales y la herramienta de evaluación previa) en el </a:t>
            </a:r>
            <a:r>
              <a:rPr lang="es-ES" sz="1600" dirty="0">
                <a:hlinkClick r:id="rId6"/>
              </a:rPr>
              <a:t>X  Congreso de Migraciones, en Madrid</a:t>
            </a:r>
            <a:endParaRPr lang="en-GB" sz="1600" dirty="0"/>
          </a:p>
        </p:txBody>
      </p:sp>
      <p:pic>
        <p:nvPicPr>
          <p:cNvPr id="5" name="Picture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162499" y="5419293"/>
            <a:ext cx="2404076" cy="1803057"/>
          </a:xfrm>
          <a:prstGeom prst="rect">
            <a:avLst/>
          </a:prstGeom>
        </p:spPr>
      </p:pic>
    </p:spTree>
    <p:extLst>
      <p:ext uri="{BB962C8B-B14F-4D97-AF65-F5344CB8AC3E}">
        <p14:creationId xmlns:p14="http://schemas.microsoft.com/office/powerpoint/2010/main" val="185421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Ορθογώνιο 50">
            <a:extLst>
              <a:ext uri="{FF2B5EF4-FFF2-40B4-BE49-F238E27FC236}">
                <a16:creationId xmlns:a16="http://schemas.microsoft.com/office/drawing/2014/main" id="{0D2670F1-70F6-4545-BAC4-7629E6F101CB}"/>
              </a:ext>
            </a:extLst>
          </p:cNvPr>
          <p:cNvSpPr/>
          <p:nvPr/>
        </p:nvSpPr>
        <p:spPr>
          <a:xfrm>
            <a:off x="-150115" y="7268470"/>
            <a:ext cx="3331392" cy="276999"/>
          </a:xfrm>
          <a:prstGeom prst="rect">
            <a:avLst/>
          </a:prstGeom>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53">
            <a:extLst>
              <a:ext uri="{FF2B5EF4-FFF2-40B4-BE49-F238E27FC236}">
                <a16:creationId xmlns:a16="http://schemas.microsoft.com/office/drawing/2014/main" id="{74BC8EEF-B653-4418-AB08-94E238AF7EC3}"/>
              </a:ext>
            </a:extLst>
          </p:cNvPr>
          <p:cNvSpPr txBox="1"/>
          <p:nvPr/>
        </p:nvSpPr>
        <p:spPr>
          <a:xfrm>
            <a:off x="2900537" y="7664506"/>
            <a:ext cx="2735662" cy="369332"/>
          </a:xfrm>
          <a:prstGeom prst="rect">
            <a:avLst/>
          </a:prstGeom>
          <a:noFill/>
        </p:spPr>
        <p:txBody>
          <a:bodyPr wrap="square" rtlCol="0">
            <a:spAutoFit/>
          </a:bodyPr>
          <a:lstStyle/>
          <a:p>
            <a:pPr algn="ctr"/>
            <a:r>
              <a:rPr lang="en-GB" b="1" dirty="0">
                <a:solidFill>
                  <a:srgbClr val="EC1E28"/>
                </a:solidFill>
                <a:latin typeface="Arial" panose="020B0604020202020204" pitchFamily="34" charset="0"/>
                <a:ea typeface="Tahoma" panose="020B0604030504040204" pitchFamily="34" charset="0"/>
                <a:cs typeface="Arial" panose="020B0604020202020204" pitchFamily="34" charset="0"/>
              </a:rPr>
              <a:t>Follow us !</a:t>
            </a:r>
            <a:endParaRPr lang="el-GR" dirty="0">
              <a:solidFill>
                <a:srgbClr val="EC1E28"/>
              </a:solidFill>
              <a:latin typeface="Arial" panose="020B0604020202020204" pitchFamily="34" charset="0"/>
              <a:cs typeface="Arial" panose="020B0604020202020204" pitchFamily="34" charset="0"/>
            </a:endParaRPr>
          </a:p>
        </p:txBody>
      </p:sp>
      <p:sp>
        <p:nvSpPr>
          <p:cNvPr id="14" name="Ορθογώνιο 13">
            <a:extLst>
              <a:ext uri="{FF2B5EF4-FFF2-40B4-BE49-F238E27FC236}">
                <a16:creationId xmlns:a16="http://schemas.microsoft.com/office/drawing/2014/main" id="{D0AB1B58-8E78-4A35-98E3-90CD4BEC3689}"/>
              </a:ext>
            </a:extLst>
          </p:cNvPr>
          <p:cNvSpPr/>
          <p:nvPr/>
        </p:nvSpPr>
        <p:spPr>
          <a:xfrm>
            <a:off x="172744" y="1259386"/>
            <a:ext cx="3831881" cy="3754874"/>
          </a:xfrm>
          <a:prstGeom prst="rect">
            <a:avLst/>
          </a:prstGeom>
        </p:spPr>
        <p:txBody>
          <a:bodyPr wrap="square">
            <a:spAutoFit/>
          </a:bodyPr>
          <a:lstStyle/>
          <a:p>
            <a:pPr algn="just"/>
            <a:r>
              <a:rPr lang="es-ES" sz="1400" dirty="0"/>
              <a:t>Hemos finalizado un curso académico, recogido los resultados del proyecto para crear un material accesible para ser utilizado en el futuro por otras escuelas y profesorado</a:t>
            </a:r>
            <a:r>
              <a:rPr lang="en-US" sz="1400" dirty="0"/>
              <a:t>. </a:t>
            </a:r>
          </a:p>
          <a:p>
            <a:pPr algn="just"/>
            <a:endParaRPr lang="en-US" sz="1400" dirty="0"/>
          </a:p>
          <a:p>
            <a:pPr algn="just"/>
            <a:r>
              <a:rPr lang="es-ES" sz="1400" dirty="0"/>
              <a:t>Más concretamente, estamos en proceso de elaborar un documento de recomendaciones políticas, guías para el profesorado y una herramienta de evaluación del aprendizaje previo adaptada culturalmente al sistema educativo italiano, español, austriaco, griego y chipriota. </a:t>
            </a:r>
          </a:p>
          <a:p>
            <a:pPr algn="just"/>
            <a:endParaRPr lang="en-US" sz="1400" dirty="0"/>
          </a:p>
          <a:p>
            <a:pPr algn="just"/>
            <a:r>
              <a:rPr lang="es-ES" sz="1400" dirty="0"/>
              <a:t>Una de nuestras últimas acciones será el  Seminario Internacional en España, que se celebrará en febrero de 2023. En el Seminario participarán diferentes actores clave y se les proporcionarán todos los resultados del proyecto.</a:t>
            </a:r>
            <a:r>
              <a:rPr lang="en-US" sz="1400" dirty="0"/>
              <a:t> </a:t>
            </a:r>
          </a:p>
        </p:txBody>
      </p:sp>
      <p:sp>
        <p:nvSpPr>
          <p:cNvPr id="82" name="Text Box 2">
            <a:extLst>
              <a:ext uri="{FF2B5EF4-FFF2-40B4-BE49-F238E27FC236}">
                <a16:creationId xmlns:a16="http://schemas.microsoft.com/office/drawing/2014/main" id="{E8B35B89-3631-4BB0-AA51-817777B35141}"/>
              </a:ext>
            </a:extLst>
          </p:cNvPr>
          <p:cNvSpPr txBox="1">
            <a:spLocks noChangeArrowheads="1"/>
          </p:cNvSpPr>
          <p:nvPr/>
        </p:nvSpPr>
        <p:spPr bwMode="auto">
          <a:xfrm>
            <a:off x="62342" y="9381776"/>
            <a:ext cx="4220652" cy="413225"/>
          </a:xfrm>
          <a:prstGeom prst="rect">
            <a:avLst/>
          </a:prstGeom>
          <a:noFill/>
          <a:ln w="9525">
            <a:noFill/>
            <a:miter lim="800000"/>
            <a:headEnd/>
            <a:tailEnd/>
          </a:ln>
        </p:spPr>
        <p:txBody>
          <a:bodyPr rot="0" vert="horz" wrap="square" lIns="91440" tIns="45720" rIns="91440" bIns="45720" anchor="t" anchorCtr="0">
            <a:noAutofit/>
          </a:bodyPr>
          <a:lstStyle/>
          <a:p>
            <a:pPr hangingPunct="0">
              <a:lnSpc>
                <a:spcPct val="110000"/>
              </a:lnSpc>
              <a:spcAft>
                <a:spcPts val="595"/>
              </a:spcAft>
            </a:pPr>
            <a:r>
              <a:rPr lang="en-GB" sz="8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l-GR" sz="1100" dirty="0"/>
          </a:p>
          <a:p>
            <a:pPr hangingPunct="0">
              <a:lnSpc>
                <a:spcPct val="110000"/>
              </a:lnSpc>
              <a:spcAft>
                <a:spcPts val="595"/>
              </a:spcAft>
            </a:pPr>
            <a:endParaRPr lang="en-IE" sz="800" kern="14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p:txBody>
      </p:sp>
      <p:sp>
        <p:nvSpPr>
          <p:cNvPr id="28" name="Ορθογώνιο 27">
            <a:extLst>
              <a:ext uri="{FF2B5EF4-FFF2-40B4-BE49-F238E27FC236}">
                <a16:creationId xmlns:a16="http://schemas.microsoft.com/office/drawing/2014/main" id="{95E264A8-2F93-4EB5-B9E1-076C7288D1BB}"/>
              </a:ext>
            </a:extLst>
          </p:cNvPr>
          <p:cNvSpPr/>
          <p:nvPr/>
        </p:nvSpPr>
        <p:spPr>
          <a:xfrm>
            <a:off x="5134339" y="9469331"/>
            <a:ext cx="1592348" cy="276999"/>
          </a:xfrm>
          <a:prstGeom prst="rect">
            <a:avLst/>
          </a:prstGeom>
        </p:spPr>
        <p:txBody>
          <a:bodyPr wrap="square">
            <a:spAutoFit/>
          </a:bodyPr>
          <a:lstStyle/>
          <a:p>
            <a:r>
              <a:rPr lang="en-US" sz="1200" dirty="0">
                <a:hlinkClick r:id="rId2"/>
              </a:rPr>
              <a:t>https://feinamc.eu/</a:t>
            </a:r>
            <a:r>
              <a:rPr lang="en-US" sz="1200" dirty="0"/>
              <a:t> </a:t>
            </a:r>
          </a:p>
        </p:txBody>
      </p:sp>
      <p:pic>
        <p:nvPicPr>
          <p:cNvPr id="13" name="Grafik 12">
            <a:extLst>
              <a:ext uri="{FF2B5EF4-FFF2-40B4-BE49-F238E27FC236}">
                <a16:creationId xmlns:a16="http://schemas.microsoft.com/office/drawing/2014/main" id="{D56068CB-3E2E-4285-BF74-BA7A782E6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339" y="8334047"/>
            <a:ext cx="1329934" cy="1024969"/>
          </a:xfrm>
          <a:prstGeom prst="rect">
            <a:avLst/>
          </a:prstGeom>
        </p:spPr>
      </p:pic>
      <p:pic>
        <p:nvPicPr>
          <p:cNvPr id="1026" name="Picture 2">
            <a:extLst>
              <a:ext uri="{FF2B5EF4-FFF2-40B4-BE49-F238E27FC236}">
                <a16:creationId xmlns:a16="http://schemas.microsoft.com/office/drawing/2014/main" id="{F734C92F-CB79-4B3C-8D5F-F89B71A03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46407" y="1073167"/>
            <a:ext cx="2459648" cy="1430106"/>
          </a:xfrm>
          <a:prstGeom prst="rect">
            <a:avLst/>
          </a:prstGeom>
          <a:noFill/>
          <a:extLst>
            <a:ext uri="{909E8E84-426E-40DD-AFC4-6F175D3DCCD1}">
              <a14:hiddenFill xmlns:a14="http://schemas.microsoft.com/office/drawing/2010/main">
                <a:solidFill>
                  <a:srgbClr val="FFFFFF"/>
                </a:solidFill>
              </a14:hiddenFill>
            </a:ext>
          </a:extLst>
        </p:spPr>
      </p:pic>
      <p:pic>
        <p:nvPicPr>
          <p:cNvPr id="31" name="Εικόνα 51">
            <a:extLst>
              <a:ext uri="{FF2B5EF4-FFF2-40B4-BE49-F238E27FC236}">
                <a16:creationId xmlns:a16="http://schemas.microsoft.com/office/drawing/2014/main" id="{2F7E6752-E23D-0D46-8FEF-56108BCE387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7875" r="23168" b="-1"/>
          <a:stretch/>
        </p:blipFill>
        <p:spPr>
          <a:xfrm>
            <a:off x="62342" y="7861512"/>
            <a:ext cx="3568039" cy="1123815"/>
          </a:xfrm>
          <a:prstGeom prst="rect">
            <a:avLst/>
          </a:prstGeom>
        </p:spPr>
      </p:pic>
      <p:sp>
        <p:nvSpPr>
          <p:cNvPr id="3" name="Rectangle 2">
            <a:extLst>
              <a:ext uri="{FF2B5EF4-FFF2-40B4-BE49-F238E27FC236}">
                <a16:creationId xmlns:a16="http://schemas.microsoft.com/office/drawing/2014/main" id="{C60123D6-0B50-DB44-970C-09C9692CF41C}"/>
              </a:ext>
            </a:extLst>
          </p:cNvPr>
          <p:cNvSpPr/>
          <p:nvPr/>
        </p:nvSpPr>
        <p:spPr>
          <a:xfrm>
            <a:off x="5376231" y="7460114"/>
            <a:ext cx="1595309" cy="923330"/>
          </a:xfrm>
          <a:prstGeom prst="rect">
            <a:avLst/>
          </a:prstGeom>
        </p:spPr>
        <p:txBody>
          <a:bodyPr wrap="none">
            <a:spAutoFit/>
          </a:bodyPr>
          <a:lstStyle/>
          <a:p>
            <a:r>
              <a:rPr lang="en-GB" b="1" dirty="0">
                <a:solidFill>
                  <a:srgbClr val="050505"/>
                </a:solidFill>
                <a:latin typeface="system-ui"/>
                <a:hlinkClick r:id="rId6"/>
              </a:rPr>
              <a:t>FEINAMC</a:t>
            </a:r>
            <a:endParaRPr lang="en-GB" b="1" dirty="0">
              <a:solidFill>
                <a:srgbClr val="050505"/>
              </a:solidFill>
              <a:latin typeface="system-ui"/>
            </a:endParaRPr>
          </a:p>
          <a:p>
            <a:r>
              <a:rPr lang="en-GB" b="1" dirty="0">
                <a:solidFill>
                  <a:srgbClr val="050505"/>
                </a:solidFill>
                <a:latin typeface="system-ui"/>
              </a:rPr>
              <a:t>Follow us on</a:t>
            </a:r>
          </a:p>
          <a:p>
            <a:r>
              <a:rPr lang="en-GB" b="1" dirty="0">
                <a:solidFill>
                  <a:srgbClr val="050505"/>
                </a:solidFill>
                <a:latin typeface="system-ui"/>
              </a:rPr>
              <a:t>FACEBOOK</a:t>
            </a:r>
            <a:endParaRPr lang="en-US" dirty="0"/>
          </a:p>
        </p:txBody>
      </p:sp>
      <p:pic>
        <p:nvPicPr>
          <p:cNvPr id="5" name="Picture 4">
            <a:extLst>
              <a:ext uri="{FF2B5EF4-FFF2-40B4-BE49-F238E27FC236}">
                <a16:creationId xmlns:a16="http://schemas.microsoft.com/office/drawing/2014/main" id="{343D082B-CDE3-A14C-A651-89D93592DAE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220231" y="3321213"/>
            <a:ext cx="2407804" cy="1805853"/>
          </a:xfrm>
          <a:prstGeom prst="rect">
            <a:avLst/>
          </a:prstGeom>
        </p:spPr>
      </p:pic>
      <p:pic>
        <p:nvPicPr>
          <p:cNvPr id="7" name="Picture 6">
            <a:extLst>
              <a:ext uri="{FF2B5EF4-FFF2-40B4-BE49-F238E27FC236}">
                <a16:creationId xmlns:a16="http://schemas.microsoft.com/office/drawing/2014/main" id="{E329EB61-6617-0846-A6D0-9AEA0FE1C8DA}"/>
              </a:ext>
            </a:extLst>
          </p:cNvPr>
          <p:cNvPicPr>
            <a:picLocks noChangeAspect="1"/>
          </p:cNvPicPr>
          <p:nvPr/>
        </p:nvPicPr>
        <p:blipFill>
          <a:blip r:embed="rId8"/>
          <a:stretch>
            <a:fillRect/>
          </a:stretch>
        </p:blipFill>
        <p:spPr>
          <a:xfrm>
            <a:off x="3379769" y="6702560"/>
            <a:ext cx="1791555" cy="468000"/>
          </a:xfrm>
          <a:prstGeom prst="rect">
            <a:avLst/>
          </a:prstGeom>
        </p:spPr>
      </p:pic>
      <p:pic>
        <p:nvPicPr>
          <p:cNvPr id="15" name="Picture 14">
            <a:extLst>
              <a:ext uri="{FF2B5EF4-FFF2-40B4-BE49-F238E27FC236}">
                <a16:creationId xmlns:a16="http://schemas.microsoft.com/office/drawing/2014/main" id="{01EA5848-F9CC-584B-977C-EBE117725F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125" y="5470239"/>
            <a:ext cx="1125403" cy="1125403"/>
          </a:xfrm>
          <a:prstGeom prst="rect">
            <a:avLst/>
          </a:prstGeom>
        </p:spPr>
      </p:pic>
      <p:pic>
        <p:nvPicPr>
          <p:cNvPr id="18" name="Picture 17">
            <a:extLst>
              <a:ext uri="{FF2B5EF4-FFF2-40B4-BE49-F238E27FC236}">
                <a16:creationId xmlns:a16="http://schemas.microsoft.com/office/drawing/2014/main" id="{C021C60C-022B-2043-85C5-CBBD7BD4A3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3545" y="6486672"/>
            <a:ext cx="1152395" cy="1152395"/>
          </a:xfrm>
          <a:prstGeom prst="rect">
            <a:avLst/>
          </a:prstGeom>
        </p:spPr>
      </p:pic>
      <p:pic>
        <p:nvPicPr>
          <p:cNvPr id="19" name="Picture 18">
            <a:extLst>
              <a:ext uri="{FF2B5EF4-FFF2-40B4-BE49-F238E27FC236}">
                <a16:creationId xmlns:a16="http://schemas.microsoft.com/office/drawing/2014/main" id="{EE81F732-908D-6B44-BD0F-44E02E4F19DB}"/>
              </a:ext>
            </a:extLst>
          </p:cNvPr>
          <p:cNvPicPr>
            <a:picLocks noChangeAspect="1"/>
          </p:cNvPicPr>
          <p:nvPr/>
        </p:nvPicPr>
        <p:blipFill>
          <a:blip r:embed="rId11"/>
          <a:stretch>
            <a:fillRect/>
          </a:stretch>
        </p:blipFill>
        <p:spPr>
          <a:xfrm>
            <a:off x="2002391" y="5622573"/>
            <a:ext cx="1463208" cy="648000"/>
          </a:xfrm>
          <a:prstGeom prst="rect">
            <a:avLst/>
          </a:prstGeom>
        </p:spPr>
      </p:pic>
      <p:pic>
        <p:nvPicPr>
          <p:cNvPr id="22" name="Picture 21">
            <a:extLst>
              <a:ext uri="{FF2B5EF4-FFF2-40B4-BE49-F238E27FC236}">
                <a16:creationId xmlns:a16="http://schemas.microsoft.com/office/drawing/2014/main" id="{FEA8ADA2-9D8E-F74B-9B06-5C7A874355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125" y="6734222"/>
            <a:ext cx="810240" cy="810240"/>
          </a:xfrm>
          <a:prstGeom prst="rect">
            <a:avLst/>
          </a:prstGeom>
        </p:spPr>
      </p:pic>
      <p:sp>
        <p:nvSpPr>
          <p:cNvPr id="43" name="TextBox 42">
            <a:extLst>
              <a:ext uri="{FF2B5EF4-FFF2-40B4-BE49-F238E27FC236}">
                <a16:creationId xmlns:a16="http://schemas.microsoft.com/office/drawing/2014/main" id="{F5BD296B-FE1D-0446-AD46-23C8AFC5F6F1}"/>
              </a:ext>
            </a:extLst>
          </p:cNvPr>
          <p:cNvSpPr txBox="1"/>
          <p:nvPr/>
        </p:nvSpPr>
        <p:spPr>
          <a:xfrm>
            <a:off x="185836" y="261489"/>
            <a:ext cx="3973663"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solidFill>
                  <a:schemeClr val="accent5">
                    <a:lumMod val="75000"/>
                  </a:schemeClr>
                </a:solidFill>
              </a:rPr>
              <a:t>¿</a:t>
            </a:r>
            <a:r>
              <a:rPr lang="en-US" sz="2000" b="1" dirty="0" err="1">
                <a:solidFill>
                  <a:schemeClr val="accent5">
                    <a:lumMod val="75000"/>
                  </a:schemeClr>
                </a:solidFill>
              </a:rPr>
              <a:t>Qué</a:t>
            </a:r>
            <a:r>
              <a:rPr lang="en-US" sz="2000" b="1" dirty="0">
                <a:solidFill>
                  <a:schemeClr val="accent5">
                    <a:lumMod val="75000"/>
                  </a:schemeClr>
                </a:solidFill>
              </a:rPr>
              <a:t> </a:t>
            </a:r>
            <a:r>
              <a:rPr lang="en-US" sz="2000" b="1" dirty="0" err="1">
                <a:solidFill>
                  <a:schemeClr val="accent5">
                    <a:lumMod val="75000"/>
                  </a:schemeClr>
                </a:solidFill>
              </a:rPr>
              <a:t>será</a:t>
            </a:r>
            <a:r>
              <a:rPr lang="en-US" sz="2000" b="1" dirty="0">
                <a:solidFill>
                  <a:schemeClr val="accent5">
                    <a:lumMod val="75000"/>
                  </a:schemeClr>
                </a:solidFill>
              </a:rPr>
              <a:t> lo </a:t>
            </a:r>
            <a:r>
              <a:rPr lang="en-US" sz="2000" b="1" dirty="0" err="1">
                <a:solidFill>
                  <a:schemeClr val="accent5">
                    <a:lumMod val="75000"/>
                  </a:schemeClr>
                </a:solidFill>
              </a:rPr>
              <a:t>siguiente</a:t>
            </a:r>
            <a:r>
              <a:rPr lang="en-US" sz="2000" b="1" dirty="0">
                <a:solidFill>
                  <a:schemeClr val="accent5">
                    <a:lumMod val="75000"/>
                  </a:schemeClr>
                </a:solidFill>
              </a:rPr>
              <a:t>? : </a:t>
            </a:r>
            <a:r>
              <a:rPr lang="en-US" sz="2000" b="1" dirty="0" err="1">
                <a:solidFill>
                  <a:schemeClr val="accent5">
                    <a:lumMod val="75000"/>
                  </a:schemeClr>
                </a:solidFill>
              </a:rPr>
              <a:t>Seminario</a:t>
            </a:r>
            <a:r>
              <a:rPr lang="en-US" sz="2000" b="1" dirty="0">
                <a:solidFill>
                  <a:schemeClr val="accent5">
                    <a:lumMod val="75000"/>
                  </a:schemeClr>
                </a:solidFill>
              </a:rPr>
              <a:t> </a:t>
            </a:r>
            <a:r>
              <a:rPr lang="en-US" sz="2000" b="1" dirty="0" err="1">
                <a:solidFill>
                  <a:schemeClr val="accent5">
                    <a:lumMod val="75000"/>
                  </a:schemeClr>
                </a:solidFill>
              </a:rPr>
              <a:t>Internacional</a:t>
            </a:r>
            <a:r>
              <a:rPr lang="en-US" sz="2000" b="1" dirty="0">
                <a:solidFill>
                  <a:schemeClr val="accent5">
                    <a:lumMod val="75000"/>
                  </a:schemeClr>
                </a:solidFill>
              </a:rPr>
              <a:t> en </a:t>
            </a:r>
            <a:r>
              <a:rPr lang="en-US" sz="2000" b="1" dirty="0" err="1">
                <a:solidFill>
                  <a:schemeClr val="accent5">
                    <a:lumMod val="75000"/>
                  </a:schemeClr>
                </a:solidFill>
              </a:rPr>
              <a:t>España</a:t>
            </a:r>
            <a:endParaRPr lang="el-GR" sz="2000" b="1" dirty="0">
              <a:solidFill>
                <a:schemeClr val="accent5">
                  <a:lumMod val="75000"/>
                </a:schemeClr>
              </a:solidFill>
            </a:endParaRPr>
          </a:p>
        </p:txBody>
      </p:sp>
      <p:sp>
        <p:nvSpPr>
          <p:cNvPr id="46" name="TextBox 45">
            <a:extLst>
              <a:ext uri="{FF2B5EF4-FFF2-40B4-BE49-F238E27FC236}">
                <a16:creationId xmlns:a16="http://schemas.microsoft.com/office/drawing/2014/main" id="{97624FA3-77CE-954E-AE8C-D5646A8702AE}"/>
              </a:ext>
            </a:extLst>
          </p:cNvPr>
          <p:cNvSpPr txBox="1"/>
          <p:nvPr/>
        </p:nvSpPr>
        <p:spPr>
          <a:xfrm>
            <a:off x="172744" y="4999003"/>
            <a:ext cx="3831881"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err="1">
                <a:solidFill>
                  <a:srgbClr val="7030A0"/>
                </a:solidFill>
              </a:rPr>
              <a:t>Consorcio</a:t>
            </a:r>
            <a:r>
              <a:rPr lang="en-US" sz="2000" b="1" dirty="0">
                <a:solidFill>
                  <a:srgbClr val="7030A0"/>
                </a:solidFill>
              </a:rPr>
              <a:t> </a:t>
            </a:r>
            <a:endParaRPr lang="el-GR" sz="2000" b="1" dirty="0">
              <a:solidFill>
                <a:srgbClr val="7030A0"/>
              </a:solidFill>
            </a:endParaRPr>
          </a:p>
        </p:txBody>
      </p:sp>
      <p:sp>
        <p:nvSpPr>
          <p:cNvPr id="47" name="TextBox 46">
            <a:extLst>
              <a:ext uri="{FF2B5EF4-FFF2-40B4-BE49-F238E27FC236}">
                <a16:creationId xmlns:a16="http://schemas.microsoft.com/office/drawing/2014/main" id="{D820DD31-789B-3242-A860-95B3677774CE}"/>
              </a:ext>
            </a:extLst>
          </p:cNvPr>
          <p:cNvSpPr txBox="1"/>
          <p:nvPr/>
        </p:nvSpPr>
        <p:spPr>
          <a:xfrm>
            <a:off x="62342" y="8985327"/>
            <a:ext cx="4710073" cy="307777"/>
          </a:xfrm>
          <a:prstGeom prst="rect">
            <a:avLst/>
          </a:prstGeom>
          <a:noFill/>
        </p:spPr>
        <p:txBody>
          <a:bodyPr wrap="square" rtlCol="0">
            <a:spAutoFit/>
          </a:bodyPr>
          <a:lstStyle/>
          <a:p>
            <a:r>
              <a:rPr lang="en-US" sz="1400" dirty="0"/>
              <a:t>Project No.</a:t>
            </a:r>
            <a:r>
              <a:rPr lang="en-US" sz="1200" dirty="0"/>
              <a:t> </a:t>
            </a:r>
            <a:r>
              <a:rPr lang="en-GB" sz="1200" dirty="0"/>
              <a:t>621545-EPP-1-2020-1-ES-EPPKA3-IPI-SOC-IN</a:t>
            </a:r>
            <a:endParaRPr lang="el-GR" sz="1200" dirty="0"/>
          </a:p>
        </p:txBody>
      </p:sp>
      <p:pic>
        <p:nvPicPr>
          <p:cNvPr id="24" name="Picture 23">
            <a:extLst>
              <a:ext uri="{FF2B5EF4-FFF2-40B4-BE49-F238E27FC236}">
                <a16:creationId xmlns:a16="http://schemas.microsoft.com/office/drawing/2014/main" id="{81CA32E5-D35F-084C-9D7B-BD37C90447F8}"/>
              </a:ext>
            </a:extLst>
          </p:cNvPr>
          <p:cNvPicPr>
            <a:picLocks noChangeAspect="1"/>
          </p:cNvPicPr>
          <p:nvPr/>
        </p:nvPicPr>
        <p:blipFill>
          <a:blip r:embed="rId13"/>
          <a:stretch>
            <a:fillRect/>
          </a:stretch>
        </p:blipFill>
        <p:spPr>
          <a:xfrm>
            <a:off x="4965722" y="7639067"/>
            <a:ext cx="419100" cy="419100"/>
          </a:xfrm>
          <a:prstGeom prst="rect">
            <a:avLst/>
          </a:prstGeom>
        </p:spPr>
      </p:pic>
      <p:pic>
        <p:nvPicPr>
          <p:cNvPr id="26" name="Grafik 2">
            <a:extLst>
              <a:ext uri="{FF2B5EF4-FFF2-40B4-BE49-F238E27FC236}">
                <a16:creationId xmlns:a16="http://schemas.microsoft.com/office/drawing/2014/main" id="{04EFE771-9B5D-4A61-A9DB-AFFB1F329DAC}"/>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996327" y="186031"/>
            <a:ext cx="536529" cy="413498"/>
          </a:xfrm>
          <a:prstGeom prst="rect">
            <a:avLst/>
          </a:prstGeom>
        </p:spPr>
      </p:pic>
    </p:spTree>
    <p:extLst>
      <p:ext uri="{BB962C8B-B14F-4D97-AF65-F5344CB8AC3E}">
        <p14:creationId xmlns:p14="http://schemas.microsoft.com/office/powerpoint/2010/main" val="1062418574"/>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BE0675B97E9F046A23E41948F764B62" ma:contentTypeVersion="15" ma:contentTypeDescription="Crear nuevo documento." ma:contentTypeScope="" ma:versionID="cae8c4d38b197e7a6cbb1847d0281834">
  <xsd:schema xmlns:xsd="http://www.w3.org/2001/XMLSchema" xmlns:xs="http://www.w3.org/2001/XMLSchema" xmlns:p="http://schemas.microsoft.com/office/2006/metadata/properties" xmlns:ns3="de9ab208-c916-476f-bd07-18153892d4ed" xmlns:ns4="cb8d30f1-be06-4b8f-a762-7139dd4a2133" targetNamespace="http://schemas.microsoft.com/office/2006/metadata/properties" ma:root="true" ma:fieldsID="e929556586d4ae4056a4d4095edeb3fb" ns3:_="" ns4:_="">
    <xsd:import namespace="de9ab208-c916-476f-bd07-18153892d4ed"/>
    <xsd:import namespace="cb8d30f1-be06-4b8f-a762-7139dd4a21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ab208-c916-476f-bd07-18153892d4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8d30f1-be06-4b8f-a762-7139dd4a2133"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e9ab208-c916-476f-bd07-18153892d4ed" xsi:nil="true"/>
  </documentManagement>
</p:properties>
</file>

<file path=customXml/itemProps1.xml><?xml version="1.0" encoding="utf-8"?>
<ds:datastoreItem xmlns:ds="http://schemas.openxmlformats.org/officeDocument/2006/customXml" ds:itemID="{E9F05DD5-082F-438F-B2DA-F224D8E56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ab208-c916-476f-bd07-18153892d4ed"/>
    <ds:schemaRef ds:uri="cb8d30f1-be06-4b8f-a762-7139dd4a2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9AAECB-A426-45BB-9A63-77957159CC88}">
  <ds:schemaRefs>
    <ds:schemaRef ds:uri="http://schemas.microsoft.com/sharepoint/v3/contenttype/forms"/>
  </ds:schemaRefs>
</ds:datastoreItem>
</file>

<file path=customXml/itemProps3.xml><?xml version="1.0" encoding="utf-8"?>
<ds:datastoreItem xmlns:ds="http://schemas.openxmlformats.org/officeDocument/2006/customXml" ds:itemID="{86D37331-DD7D-43F0-9424-DA26AB2C7651}">
  <ds:schemaRefs>
    <ds:schemaRef ds:uri="de9ab208-c916-476f-bd07-18153892d4ed"/>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http://purl.org/dc/terms/"/>
    <ds:schemaRef ds:uri="http://schemas.microsoft.com/office/infopath/2007/PartnerControls"/>
    <ds:schemaRef ds:uri="cb8d30f1-be06-4b8f-a762-7139dd4a213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359</TotalTime>
  <Words>369</Words>
  <Application>Microsoft Office PowerPoint</Application>
  <PresentationFormat>A4 (210 x 297 mm)</PresentationFormat>
  <Paragraphs>24</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Calibri</vt:lpstr>
      <vt:lpstr>Calibri Light</vt:lpstr>
      <vt:lpstr>system-ui</vt:lpstr>
      <vt:lpstr>Tahoma</vt:lpstr>
      <vt:lpstr>Θέμα του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Dimitra Zervaki</dc:creator>
  <cp:lastModifiedBy>Ana García</cp:lastModifiedBy>
  <cp:revision>102</cp:revision>
  <dcterms:created xsi:type="dcterms:W3CDTF">2019-05-16T13:34:27Z</dcterms:created>
  <dcterms:modified xsi:type="dcterms:W3CDTF">2022-12-16T15:19:06Z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0x0101000BE0675B97E9F046A23E41948F764B62</vt:lpwstr>
  </property>
</Properties>
</file>